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00FF"/>
    <a:srgbClr val="3333CC"/>
    <a:srgbClr val="FF3300"/>
    <a:srgbClr val="3B9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5845E423-67D6-4CB4-B7B8-5C90A975FF6A}" type="datetimeFigureOut">
              <a:rPr lang="ro-RO" smtClean="0"/>
              <a:t>30.06.2025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51303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5845E423-67D6-4CB4-B7B8-5C90A975FF6A}" type="datetimeFigureOut">
              <a:rPr lang="ro-RO" smtClean="0"/>
              <a:t>30.06.2025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707203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5845E423-67D6-4CB4-B7B8-5C90A975FF6A}" type="datetimeFigureOut">
              <a:rPr lang="ro-RO" smtClean="0"/>
              <a:t>30.06.2025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980943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5845E423-67D6-4CB4-B7B8-5C90A975FF6A}" type="datetimeFigureOut">
              <a:rPr lang="ro-RO" smtClean="0"/>
              <a:t>30.06.2025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3180816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5E423-67D6-4CB4-B7B8-5C90A975FF6A}" type="datetimeFigureOut">
              <a:rPr lang="ro-RO" smtClean="0"/>
              <a:t>30.06.2025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163325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5845E423-67D6-4CB4-B7B8-5C90A975FF6A}" type="datetimeFigureOut">
              <a:rPr lang="ro-RO" smtClean="0"/>
              <a:t>30.06.2025</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4096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5845E423-67D6-4CB4-B7B8-5C90A975FF6A}" type="datetimeFigureOut">
              <a:rPr lang="ro-RO" smtClean="0"/>
              <a:t>30.06.2025</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289562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5845E423-67D6-4CB4-B7B8-5C90A975FF6A}" type="datetimeFigureOut">
              <a:rPr lang="ro-RO" smtClean="0"/>
              <a:t>30.06.2025</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2368479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5E423-67D6-4CB4-B7B8-5C90A975FF6A}" type="datetimeFigureOut">
              <a:rPr lang="ro-RO" smtClean="0"/>
              <a:t>30.06.2025</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4096118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5E423-67D6-4CB4-B7B8-5C90A975FF6A}" type="datetimeFigureOut">
              <a:rPr lang="ro-RO" smtClean="0"/>
              <a:t>30.06.2025</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222673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5E423-67D6-4CB4-B7B8-5C90A975FF6A}" type="datetimeFigureOut">
              <a:rPr lang="ro-RO" smtClean="0"/>
              <a:t>30.06.2025</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09B9EC7B-5FF8-4544-A77E-AA1F702474B4}" type="slidenum">
              <a:rPr lang="ro-RO" smtClean="0"/>
              <a:t>‹#›</a:t>
            </a:fld>
            <a:endParaRPr lang="ro-RO"/>
          </a:p>
        </p:txBody>
      </p:sp>
    </p:spTree>
    <p:extLst>
      <p:ext uri="{BB962C8B-B14F-4D97-AF65-F5344CB8AC3E}">
        <p14:creationId xmlns:p14="http://schemas.microsoft.com/office/powerpoint/2010/main" val="722858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5E423-67D6-4CB4-B7B8-5C90A975FF6A}" type="datetimeFigureOut">
              <a:rPr lang="ro-RO" smtClean="0"/>
              <a:t>30.06.2025</a:t>
            </a:fld>
            <a:endParaRPr lang="ro-R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B9EC7B-5FF8-4544-A77E-AA1F702474B4}" type="slidenum">
              <a:rPr lang="ro-RO" smtClean="0"/>
              <a:t>‹#›</a:t>
            </a:fld>
            <a:endParaRPr lang="ro-RO"/>
          </a:p>
        </p:txBody>
      </p:sp>
    </p:spTree>
    <p:extLst>
      <p:ext uri="{BB962C8B-B14F-4D97-AF65-F5344CB8AC3E}">
        <p14:creationId xmlns:p14="http://schemas.microsoft.com/office/powerpoint/2010/main" val="1231596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1008111"/>
          </a:xfrm>
        </p:spPr>
        <p:txBody>
          <a:bodyPr>
            <a:normAutofit/>
          </a:bodyPr>
          <a:lstStyle/>
          <a:p>
            <a:r>
              <a:rPr lang="ro-RO" sz="3200" b="1" smtClean="0">
                <a:solidFill>
                  <a:schemeClr val="tx2">
                    <a:lumMod val="60000"/>
                    <a:lumOff val="40000"/>
                  </a:schemeClr>
                </a:solidFill>
              </a:rPr>
              <a:t>Durabilitatea și reutilizarea dispozitivelor</a:t>
            </a:r>
            <a:endParaRPr lang="ro-RO" sz="3200" b="1">
              <a:solidFill>
                <a:schemeClr val="tx2">
                  <a:lumMod val="60000"/>
                  <a:lumOff val="40000"/>
                </a:schemeClr>
              </a:solidFill>
            </a:endParaRPr>
          </a:p>
        </p:txBody>
      </p:sp>
      <p:sp>
        <p:nvSpPr>
          <p:cNvPr id="3" name="Subtitle 2"/>
          <p:cNvSpPr>
            <a:spLocks noGrp="1"/>
          </p:cNvSpPr>
          <p:nvPr>
            <p:ph type="subTitle" idx="1"/>
          </p:nvPr>
        </p:nvSpPr>
        <p:spPr>
          <a:xfrm>
            <a:off x="539552" y="1268760"/>
            <a:ext cx="8280920" cy="5184576"/>
          </a:xfrm>
        </p:spPr>
        <p:txBody>
          <a:bodyPr>
            <a:normAutofit/>
          </a:bodyPr>
          <a:lstStyle/>
          <a:p>
            <a:pPr algn="l"/>
            <a:r>
              <a:rPr lang="ro-RO" sz="1600">
                <a:solidFill>
                  <a:schemeClr val="tx2">
                    <a:lumMod val="75000"/>
                  </a:schemeClr>
                </a:solidFill>
              </a:rPr>
              <a:t>	</a:t>
            </a:r>
            <a:r>
              <a:rPr lang="vi-VN" sz="1600" smtClean="0">
                <a:solidFill>
                  <a:schemeClr val="tx2">
                    <a:lumMod val="75000"/>
                  </a:schemeClr>
                </a:solidFill>
              </a:rPr>
              <a:t> Ce înseamnă durabilitatea dispozitivelor?</a:t>
            </a:r>
          </a:p>
          <a:p>
            <a:pPr algn="l"/>
            <a:r>
              <a:rPr lang="vi-VN" sz="1600" smtClean="0">
                <a:solidFill>
                  <a:schemeClr val="tx2">
                    <a:lumMod val="75000"/>
                  </a:schemeClr>
                </a:solidFill>
              </a:rPr>
              <a:t>Durabilitatea unui dispozitiv se referă la capacitatea acestuia de a funcționa eficient pe o perioadă îndelungată fără a necesita înlocuire. Aceasta depinde de calitatea componentelor, întreținerea corespunzătoare și posibilitatea de a fi reparat.</a:t>
            </a:r>
            <a:endParaRPr lang="ro-RO" sz="1600" smtClean="0">
              <a:solidFill>
                <a:schemeClr val="tx2">
                  <a:lumMod val="75000"/>
                </a:schemeClr>
              </a:solidFill>
            </a:endParaRPr>
          </a:p>
          <a:p>
            <a:pPr algn="l"/>
            <a:endParaRPr lang="vi-VN" sz="1600" smtClean="0">
              <a:solidFill>
                <a:schemeClr val="tx2">
                  <a:lumMod val="75000"/>
                </a:schemeClr>
              </a:solidFill>
            </a:endParaRPr>
          </a:p>
          <a:p>
            <a:pPr algn="l"/>
            <a:r>
              <a:rPr lang="ro-RO" sz="1600">
                <a:solidFill>
                  <a:schemeClr val="tx2">
                    <a:lumMod val="75000"/>
                  </a:schemeClr>
                </a:solidFill>
              </a:rPr>
              <a:t>	</a:t>
            </a:r>
            <a:r>
              <a:rPr lang="vi-VN" sz="1600" smtClean="0">
                <a:solidFill>
                  <a:schemeClr val="tx2">
                    <a:lumMod val="75000"/>
                  </a:schemeClr>
                </a:solidFill>
              </a:rPr>
              <a:t>Avantajele reutilizării dispozitivelor</a:t>
            </a:r>
          </a:p>
          <a:p>
            <a:pPr algn="l"/>
            <a:r>
              <a:rPr lang="vi-VN" sz="1600" smtClean="0">
                <a:solidFill>
                  <a:schemeClr val="tx2">
                    <a:lumMod val="75000"/>
                  </a:schemeClr>
                </a:solidFill>
              </a:rPr>
              <a:t>- Reducerea deșeurilor electronice.</a:t>
            </a:r>
          </a:p>
          <a:p>
            <a:pPr algn="l"/>
            <a:r>
              <a:rPr lang="vi-VN" sz="1600" smtClean="0">
                <a:solidFill>
                  <a:schemeClr val="tx2">
                    <a:lumMod val="75000"/>
                  </a:schemeClr>
                </a:solidFill>
              </a:rPr>
              <a:t>- Economie de resurse naturale și energie.</a:t>
            </a:r>
          </a:p>
          <a:p>
            <a:pPr algn="l"/>
            <a:r>
              <a:rPr lang="vi-VN" sz="1600" smtClean="0">
                <a:solidFill>
                  <a:schemeClr val="tx2">
                    <a:lumMod val="75000"/>
                  </a:schemeClr>
                </a:solidFill>
              </a:rPr>
              <a:t>- Reducerea costurilor pentru utilizatori.</a:t>
            </a:r>
          </a:p>
          <a:p>
            <a:pPr marL="285750" indent="-285750" algn="l">
              <a:buFontTx/>
              <a:buChar char="-"/>
            </a:pPr>
            <a:r>
              <a:rPr lang="vi-VN" sz="1600" smtClean="0">
                <a:solidFill>
                  <a:schemeClr val="tx2">
                    <a:lumMod val="75000"/>
                  </a:schemeClr>
                </a:solidFill>
              </a:rPr>
              <a:t>Acces extins la tehnologie pentru categorii dezavantajate.</a:t>
            </a:r>
            <a:endParaRPr lang="ro-RO" sz="1600" smtClean="0">
              <a:solidFill>
                <a:schemeClr val="tx2">
                  <a:lumMod val="75000"/>
                </a:schemeClr>
              </a:solidFill>
            </a:endParaRPr>
          </a:p>
          <a:p>
            <a:pPr marL="285750" indent="-285750" algn="l">
              <a:buFontTx/>
              <a:buChar char="-"/>
            </a:pPr>
            <a:endParaRPr lang="vi-VN" sz="1600" smtClean="0">
              <a:solidFill>
                <a:schemeClr val="tx2">
                  <a:lumMod val="75000"/>
                </a:schemeClr>
              </a:solidFill>
            </a:endParaRPr>
          </a:p>
          <a:p>
            <a:pPr algn="l"/>
            <a:r>
              <a:rPr lang="ro-RO" sz="1600">
                <a:solidFill>
                  <a:schemeClr val="tx2">
                    <a:lumMod val="75000"/>
                  </a:schemeClr>
                </a:solidFill>
              </a:rPr>
              <a:t>	</a:t>
            </a:r>
            <a:r>
              <a:rPr lang="vi-VN" sz="1600" smtClean="0">
                <a:solidFill>
                  <a:schemeClr val="tx2">
                    <a:lumMod val="75000"/>
                  </a:schemeClr>
                </a:solidFill>
              </a:rPr>
              <a:t>Practici recomandate pentru durabilitate</a:t>
            </a:r>
          </a:p>
          <a:p>
            <a:pPr algn="l"/>
            <a:r>
              <a:rPr lang="vi-VN" sz="1600" smtClean="0">
                <a:solidFill>
                  <a:schemeClr val="tx2">
                    <a:lumMod val="75000"/>
                  </a:schemeClr>
                </a:solidFill>
              </a:rPr>
              <a:t>- Cumpărarea de echipamente de calitate, cu garanție extinsă.</a:t>
            </a:r>
          </a:p>
          <a:p>
            <a:pPr algn="l"/>
            <a:r>
              <a:rPr lang="vi-VN" sz="1600" smtClean="0">
                <a:solidFill>
                  <a:schemeClr val="tx2">
                    <a:lumMod val="75000"/>
                  </a:schemeClr>
                </a:solidFill>
              </a:rPr>
              <a:t>- Utilizarea huselor, filtrelor de praf și curățarea periodică.</a:t>
            </a:r>
          </a:p>
          <a:p>
            <a:pPr algn="l"/>
            <a:r>
              <a:rPr lang="vi-VN" sz="1600" smtClean="0">
                <a:solidFill>
                  <a:schemeClr val="tx2">
                    <a:lumMod val="75000"/>
                  </a:schemeClr>
                </a:solidFill>
              </a:rPr>
              <a:t>- Evitarea supraîncărcării acumulatorilor.</a:t>
            </a:r>
          </a:p>
          <a:p>
            <a:pPr algn="l"/>
            <a:r>
              <a:rPr lang="vi-VN" sz="1600" smtClean="0">
                <a:solidFill>
                  <a:schemeClr val="tx2">
                    <a:lumMod val="75000"/>
                  </a:schemeClr>
                </a:solidFill>
              </a:rPr>
              <a:t>- Actualizarea software-ului pentru optimizarea performanței.</a:t>
            </a:r>
          </a:p>
          <a:p>
            <a:pPr algn="l"/>
            <a:r>
              <a:rPr lang="vi-VN" sz="1600" smtClean="0">
                <a:solidFill>
                  <a:schemeClr val="tx2">
                    <a:lumMod val="75000"/>
                  </a:schemeClr>
                </a:solidFill>
              </a:rPr>
              <a:t>- Repararea echipamentelor în locul înlocuirii acestora.</a:t>
            </a:r>
          </a:p>
          <a:p>
            <a:pPr algn="l"/>
            <a:endParaRPr lang="ro-RO" sz="1600"/>
          </a:p>
        </p:txBody>
      </p:sp>
    </p:spTree>
    <p:extLst>
      <p:ext uri="{BB962C8B-B14F-4D97-AF65-F5344CB8AC3E}">
        <p14:creationId xmlns:p14="http://schemas.microsoft.com/office/powerpoint/2010/main" val="196662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ro-RO" sz="1800" b="1" smtClean="0">
                <a:solidFill>
                  <a:schemeClr val="accent2">
                    <a:lumMod val="75000"/>
                  </a:schemeClr>
                </a:solidFill>
                <a:latin typeface="+mn-lt"/>
              </a:rPr>
              <a:t>	</a:t>
            </a:r>
            <a:r>
              <a:rPr lang="vi-VN" sz="1800" b="1" smtClean="0">
                <a:solidFill>
                  <a:schemeClr val="accent2">
                    <a:lumMod val="75000"/>
                  </a:schemeClr>
                </a:solidFill>
                <a:latin typeface="+mn-lt"/>
              </a:rPr>
              <a:t>Stații de lucru și laptopuri business – concepute pentru a rezista utilizării intensive și pentru a satisface cerințele profesionale. Variantele business oferă performanțe superioare, caracteristici de securitate avansate și opțiuni de administrare și suport extinse, integrându-se mai bine în infrastructura IT a afacerii.</a:t>
            </a:r>
            <a:endParaRPr lang="ro-RO" sz="1800" b="1">
              <a:solidFill>
                <a:schemeClr val="accent2">
                  <a:lumMod val="75000"/>
                </a:schemeClr>
              </a:solidFill>
              <a:latin typeface="+mn-lt"/>
            </a:endParaRPr>
          </a:p>
        </p:txBody>
      </p:sp>
      <p:pic>
        <p:nvPicPr>
          <p:cNvPr id="1028" name="Picture 4" descr="D:\Proiecte\IT Skylls\Imagini\Clipboard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448" y="2060848"/>
            <a:ext cx="3624537" cy="244827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572000" y="1696225"/>
            <a:ext cx="4248472" cy="2862322"/>
          </a:xfrm>
          <a:prstGeom prst="rect">
            <a:avLst/>
          </a:prstGeom>
        </p:spPr>
        <p:txBody>
          <a:bodyPr wrap="square">
            <a:spAutoFit/>
          </a:bodyPr>
          <a:lstStyle/>
          <a:p>
            <a:r>
              <a:rPr lang="vi-VN" smtClean="0">
                <a:solidFill>
                  <a:schemeClr val="accent2">
                    <a:lumMod val="75000"/>
                  </a:schemeClr>
                </a:solidFill>
              </a:rPr>
              <a:t>Echipamentele IT business sunt concepute pentru a rezista utilizării intensive pe termen lung și pentru a face față cerințelor de </a:t>
            </a:r>
            <a:r>
              <a:rPr lang="ro-RO" smtClean="0">
                <a:solidFill>
                  <a:schemeClr val="accent2">
                    <a:lumMod val="75000"/>
                  </a:schemeClr>
                </a:solidFill>
              </a:rPr>
              <a:t>lucru</a:t>
            </a:r>
            <a:r>
              <a:rPr lang="vi-VN" smtClean="0">
                <a:solidFill>
                  <a:schemeClr val="accent2">
                    <a:lumMod val="75000"/>
                  </a:schemeClr>
                </a:solidFill>
              </a:rPr>
              <a:t> (pentru a fi utilizate zile întregi pentru a alimenta toate tipurile de aplicații). Acestea sunt construite cu componente de calitate superioară și sunt supuse testelor riguroase pentru a asigura fiabilitatea și durabilitatea.</a:t>
            </a:r>
            <a:endParaRPr lang="ro-RO">
              <a:solidFill>
                <a:schemeClr val="accent2">
                  <a:lumMod val="75000"/>
                </a:schemeClr>
              </a:solidFill>
            </a:endParaRPr>
          </a:p>
        </p:txBody>
      </p:sp>
      <p:sp>
        <p:nvSpPr>
          <p:cNvPr id="5" name="Rectangle 4"/>
          <p:cNvSpPr/>
          <p:nvPr/>
        </p:nvSpPr>
        <p:spPr>
          <a:xfrm>
            <a:off x="538448" y="4941168"/>
            <a:ext cx="8138008" cy="923330"/>
          </a:xfrm>
          <a:prstGeom prst="rect">
            <a:avLst/>
          </a:prstGeom>
        </p:spPr>
        <p:txBody>
          <a:bodyPr wrap="square">
            <a:spAutoFit/>
          </a:bodyPr>
          <a:lstStyle/>
          <a:p>
            <a:r>
              <a:rPr lang="ro-RO" smtClean="0">
                <a:solidFill>
                  <a:schemeClr val="accent2">
                    <a:lumMod val="75000"/>
                  </a:schemeClr>
                </a:solidFill>
              </a:rPr>
              <a:t>Se </a:t>
            </a:r>
            <a:r>
              <a:rPr lang="vi-VN" smtClean="0">
                <a:solidFill>
                  <a:schemeClr val="accent2">
                    <a:lumMod val="75000"/>
                  </a:schemeClr>
                </a:solidFill>
              </a:rPr>
              <a:t>recomandă laptopuri cu procesoare de înaltă calitate și suficientă memorie RAM pentru a rula mai multe aplicații (inclusiv complexe) în același timp, cu o tastatură confortabilă și o baterie de lungă durată. </a:t>
            </a:r>
            <a:endParaRPr lang="ro-RO">
              <a:solidFill>
                <a:schemeClr val="accent2">
                  <a:lumMod val="75000"/>
                </a:schemeClr>
              </a:solidFill>
            </a:endParaRPr>
          </a:p>
        </p:txBody>
      </p:sp>
    </p:spTree>
    <p:extLst>
      <p:ext uri="{BB962C8B-B14F-4D97-AF65-F5344CB8AC3E}">
        <p14:creationId xmlns:p14="http://schemas.microsoft.com/office/powerpoint/2010/main" val="683248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32351"/>
            <a:ext cx="8352928" cy="1200329"/>
          </a:xfrm>
          <a:prstGeom prst="rect">
            <a:avLst/>
          </a:prstGeom>
        </p:spPr>
        <p:txBody>
          <a:bodyPr wrap="square">
            <a:spAutoFit/>
          </a:bodyPr>
          <a:lstStyle/>
          <a:p>
            <a:r>
              <a:rPr lang="ro-RO" smtClean="0"/>
              <a:t>	</a:t>
            </a:r>
            <a:r>
              <a:rPr lang="vi-VN" b="1" smtClean="0">
                <a:solidFill>
                  <a:schemeClr val="accent5">
                    <a:lumMod val="75000"/>
                  </a:schemeClr>
                </a:solidFill>
              </a:rPr>
              <a:t>Servere și soluții de stocare – gestionează volumul mare de date și sarcinile de lucru critice. </a:t>
            </a:r>
            <a:r>
              <a:rPr lang="ro-RO" b="1" smtClean="0">
                <a:solidFill>
                  <a:schemeClr val="accent5">
                    <a:lumMod val="75000"/>
                  </a:schemeClr>
                </a:solidFill>
              </a:rPr>
              <a:t>A</a:t>
            </a:r>
            <a:r>
              <a:rPr lang="vi-VN" b="1" smtClean="0">
                <a:solidFill>
                  <a:schemeClr val="accent5">
                    <a:lumMod val="75000"/>
                  </a:schemeClr>
                </a:solidFill>
              </a:rPr>
              <a:t>sigură performanță, redundanță și disponibilitate ridicate, permit gestionarea eficientă a datelor și asigură securitatea și protecția acestora în conformitate cu cerințele de </a:t>
            </a:r>
            <a:r>
              <a:rPr lang="ro-RO" b="1" smtClean="0">
                <a:solidFill>
                  <a:schemeClr val="accent5">
                    <a:lumMod val="75000"/>
                  </a:schemeClr>
                </a:solidFill>
              </a:rPr>
              <a:t>lucru</a:t>
            </a:r>
            <a:endParaRPr lang="ro-RO" b="1">
              <a:solidFill>
                <a:schemeClr val="accent5">
                  <a:lumMod val="75000"/>
                </a:schemeClr>
              </a:solidFill>
            </a:endParaRPr>
          </a:p>
        </p:txBody>
      </p:sp>
      <p:pic>
        <p:nvPicPr>
          <p:cNvPr id="2050" name="Picture 2" descr="D:\Proiecte\IT Skylls\Modul durabilitate\Untitled 2.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09976"/>
            <a:ext cx="2880320" cy="294519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995936" y="1916832"/>
            <a:ext cx="4572000" cy="2862322"/>
          </a:xfrm>
          <a:prstGeom prst="rect">
            <a:avLst/>
          </a:prstGeom>
        </p:spPr>
        <p:txBody>
          <a:bodyPr>
            <a:spAutoFit/>
          </a:bodyPr>
          <a:lstStyle/>
          <a:p>
            <a:r>
              <a:rPr lang="ro-RO">
                <a:solidFill>
                  <a:schemeClr val="accent5">
                    <a:lumMod val="75000"/>
                  </a:schemeClr>
                </a:solidFill>
              </a:rPr>
              <a:t>U</a:t>
            </a:r>
            <a:r>
              <a:rPr lang="vi-VN" smtClean="0">
                <a:solidFill>
                  <a:schemeClr val="accent5">
                    <a:lumMod val="75000"/>
                  </a:schemeClr>
                </a:solidFill>
              </a:rPr>
              <a:t>n element important în</a:t>
            </a:r>
            <a:r>
              <a:rPr lang="ro-RO" smtClean="0">
                <a:solidFill>
                  <a:schemeClr val="accent5">
                    <a:lumMod val="75000"/>
                  </a:schemeClr>
                </a:solidFill>
              </a:rPr>
              <a:t> derularea activităților curente,</a:t>
            </a:r>
            <a:r>
              <a:rPr lang="vi-VN" smtClean="0">
                <a:solidFill>
                  <a:schemeClr val="accent5">
                    <a:lumMod val="75000"/>
                  </a:schemeClr>
                </a:solidFill>
              </a:rPr>
              <a:t> poate fi alegerea unui server potrivit, conectat la rețeaua IT, care gestionează resursele de rețea pentru grupuri de utilizator de calculatoare. În activitate, serverul se află în centrul infrastructurii IT a oricărei </a:t>
            </a:r>
            <a:r>
              <a:rPr lang="ro-RO" smtClean="0">
                <a:solidFill>
                  <a:schemeClr val="accent5">
                    <a:lumMod val="75000"/>
                  </a:schemeClr>
                </a:solidFill>
              </a:rPr>
              <a:t>firme </a:t>
            </a:r>
            <a:r>
              <a:rPr lang="vi-VN" smtClean="0">
                <a:solidFill>
                  <a:schemeClr val="accent5">
                    <a:lumMod val="75000"/>
                  </a:schemeClr>
                </a:solidFill>
              </a:rPr>
              <a:t>și oferă control și utilizare exclusivă pentru ca în perioadele de vârf să continui să obții performanță, fiabilitate  și stabilitate. </a:t>
            </a:r>
            <a:endParaRPr lang="ro-RO">
              <a:solidFill>
                <a:schemeClr val="accent5">
                  <a:lumMod val="75000"/>
                </a:schemeClr>
              </a:solidFill>
            </a:endParaRPr>
          </a:p>
        </p:txBody>
      </p:sp>
      <p:sp>
        <p:nvSpPr>
          <p:cNvPr id="4" name="Rectangle 3"/>
          <p:cNvSpPr/>
          <p:nvPr/>
        </p:nvSpPr>
        <p:spPr>
          <a:xfrm>
            <a:off x="539552" y="5013176"/>
            <a:ext cx="8208912" cy="923330"/>
          </a:xfrm>
          <a:prstGeom prst="rect">
            <a:avLst/>
          </a:prstGeom>
        </p:spPr>
        <p:txBody>
          <a:bodyPr wrap="square">
            <a:spAutoFit/>
          </a:bodyPr>
          <a:lstStyle/>
          <a:p>
            <a:r>
              <a:rPr lang="vi-VN" smtClean="0">
                <a:solidFill>
                  <a:schemeClr val="accent5">
                    <a:lumMod val="75000"/>
                  </a:schemeClr>
                </a:solidFill>
              </a:rPr>
              <a:t>Serverele business te ajută să anticipezi creșterea și oferă oportunități de personalizare a configurației pentru a se potrivi nevoilor specifice legate de CPU, RAM. Spațiu de stocare, software etc.</a:t>
            </a:r>
            <a:endParaRPr lang="vi-VN">
              <a:solidFill>
                <a:schemeClr val="accent5">
                  <a:lumMod val="75000"/>
                </a:schemeClr>
              </a:solidFill>
            </a:endParaRPr>
          </a:p>
        </p:txBody>
      </p:sp>
    </p:spTree>
    <p:extLst>
      <p:ext uri="{BB962C8B-B14F-4D97-AF65-F5344CB8AC3E}">
        <p14:creationId xmlns:p14="http://schemas.microsoft.com/office/powerpoint/2010/main" val="3127340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1312" y="188640"/>
            <a:ext cx="8307152" cy="1477328"/>
          </a:xfrm>
          <a:prstGeom prst="rect">
            <a:avLst/>
          </a:prstGeom>
        </p:spPr>
        <p:txBody>
          <a:bodyPr wrap="square">
            <a:spAutoFit/>
          </a:bodyPr>
          <a:lstStyle/>
          <a:p>
            <a:r>
              <a:rPr lang="ro-RO"/>
              <a:t>	</a:t>
            </a:r>
            <a:r>
              <a:rPr lang="vi-VN" b="1" smtClean="0">
                <a:solidFill>
                  <a:srgbClr val="3B9A34"/>
                </a:solidFill>
              </a:rPr>
              <a:t>Switch-uri</a:t>
            </a:r>
            <a:r>
              <a:rPr lang="ro-RO" b="1" smtClean="0">
                <a:solidFill>
                  <a:srgbClr val="3B9A34"/>
                </a:solidFill>
              </a:rPr>
              <a:t>le</a:t>
            </a:r>
            <a:r>
              <a:rPr lang="vi-VN" b="1" smtClean="0">
                <a:solidFill>
                  <a:srgbClr val="3B9A34"/>
                </a:solidFill>
              </a:rPr>
              <a:t> și echipamente</a:t>
            </a:r>
            <a:r>
              <a:rPr lang="ro-RO" b="1" smtClean="0">
                <a:solidFill>
                  <a:srgbClr val="3B9A34"/>
                </a:solidFill>
              </a:rPr>
              <a:t>le</a:t>
            </a:r>
            <a:r>
              <a:rPr lang="vi-VN" b="1" smtClean="0">
                <a:solidFill>
                  <a:srgbClr val="3B9A34"/>
                </a:solidFill>
              </a:rPr>
              <a:t> de rețea – oferă funcționalități avansate de administrare, securitate și control al traficului de rețea. Variantele </a:t>
            </a:r>
            <a:r>
              <a:rPr lang="ro-RO" b="1" smtClean="0">
                <a:solidFill>
                  <a:srgbClr val="3B9A34"/>
                </a:solidFill>
              </a:rPr>
              <a:t>superioare</a:t>
            </a:r>
            <a:r>
              <a:rPr lang="vi-VN" b="1" smtClean="0">
                <a:solidFill>
                  <a:srgbClr val="3B9A34"/>
                </a:solidFill>
              </a:rPr>
              <a:t> permit gestionarea performantă și securizarea rețelei într-un mod mai eficient și asigură suport pentru protocoale și caracteristici avansate.</a:t>
            </a:r>
            <a:endParaRPr lang="ro-RO" b="1">
              <a:solidFill>
                <a:srgbClr val="3B9A34"/>
              </a:solidFill>
            </a:endParaRPr>
          </a:p>
        </p:txBody>
      </p:sp>
      <p:pic>
        <p:nvPicPr>
          <p:cNvPr id="3074" name="Picture 2" descr="D:\Proiecte\IT Skylls\Modul durabilitate\images 3.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1" y="1826032"/>
            <a:ext cx="3960441" cy="297825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148064" y="1874016"/>
            <a:ext cx="3707904" cy="2308324"/>
          </a:xfrm>
          <a:prstGeom prst="rect">
            <a:avLst/>
          </a:prstGeom>
        </p:spPr>
        <p:txBody>
          <a:bodyPr wrap="square">
            <a:spAutoFit/>
          </a:bodyPr>
          <a:lstStyle/>
          <a:p>
            <a:r>
              <a:rPr lang="vi-VN" smtClean="0">
                <a:solidFill>
                  <a:srgbClr val="3B9A34"/>
                </a:solidFill>
              </a:rPr>
              <a:t>Dacă ne gândim la o rețea IT </a:t>
            </a:r>
            <a:r>
              <a:rPr lang="ro-RO" smtClean="0">
                <a:solidFill>
                  <a:srgbClr val="3B9A34"/>
                </a:solidFill>
              </a:rPr>
              <a:t>viabilă și flexibilă</a:t>
            </a:r>
            <a:r>
              <a:rPr lang="vi-VN" smtClean="0">
                <a:solidFill>
                  <a:srgbClr val="3B9A34"/>
                </a:solidFill>
              </a:rPr>
              <a:t>, un switch de rețea </a:t>
            </a:r>
            <a:r>
              <a:rPr lang="ro-RO" smtClean="0">
                <a:solidFill>
                  <a:srgbClr val="3B9A34"/>
                </a:solidFill>
              </a:rPr>
              <a:t>performant</a:t>
            </a:r>
            <a:r>
              <a:rPr lang="vi-VN" smtClean="0">
                <a:solidFill>
                  <a:srgbClr val="3B9A34"/>
                </a:solidFill>
              </a:rPr>
              <a:t> poate permite administrarea centralizată a tuturor dispozitivelor de rețea și poate fi integrat cu soluții de securitate sau aplicații de monitorizare. </a:t>
            </a:r>
            <a:endParaRPr lang="ro-RO">
              <a:solidFill>
                <a:srgbClr val="3B9A34"/>
              </a:solidFill>
            </a:endParaRPr>
          </a:p>
        </p:txBody>
      </p:sp>
      <p:sp>
        <p:nvSpPr>
          <p:cNvPr id="4" name="Rectangle 3"/>
          <p:cNvSpPr/>
          <p:nvPr/>
        </p:nvSpPr>
        <p:spPr>
          <a:xfrm>
            <a:off x="393334" y="4941168"/>
            <a:ext cx="8462634" cy="1754326"/>
          </a:xfrm>
          <a:prstGeom prst="rect">
            <a:avLst/>
          </a:prstGeom>
        </p:spPr>
        <p:txBody>
          <a:bodyPr wrap="square">
            <a:spAutoFit/>
          </a:bodyPr>
          <a:lstStyle/>
          <a:p>
            <a:r>
              <a:rPr lang="vi-VN" smtClean="0">
                <a:solidFill>
                  <a:srgbClr val="3B9A34"/>
                </a:solidFill>
              </a:rPr>
              <a:t>Alege</a:t>
            </a:r>
            <a:r>
              <a:rPr lang="ro-RO" smtClean="0">
                <a:solidFill>
                  <a:srgbClr val="3B9A34"/>
                </a:solidFill>
              </a:rPr>
              <a:t>m</a:t>
            </a:r>
            <a:r>
              <a:rPr lang="vi-VN" smtClean="0">
                <a:solidFill>
                  <a:srgbClr val="3B9A34"/>
                </a:solidFill>
              </a:rPr>
              <a:t> dispozitive de rețea care permit colaborare activă între dispozitivele individuale din rețeaua existentă. Ține</a:t>
            </a:r>
            <a:r>
              <a:rPr lang="ro-RO" smtClean="0">
                <a:solidFill>
                  <a:srgbClr val="3B9A34"/>
                </a:solidFill>
              </a:rPr>
              <a:t>m</a:t>
            </a:r>
            <a:r>
              <a:rPr lang="vi-VN" smtClean="0">
                <a:solidFill>
                  <a:srgbClr val="3B9A34"/>
                </a:solidFill>
              </a:rPr>
              <a:t> cont de posibilitatea de extindere a rețelei și opte</a:t>
            </a:r>
            <a:r>
              <a:rPr lang="ro-RO" smtClean="0">
                <a:solidFill>
                  <a:srgbClr val="3B9A34"/>
                </a:solidFill>
              </a:rPr>
              <a:t>ăm </a:t>
            </a:r>
            <a:r>
              <a:rPr lang="vi-VN" smtClean="0">
                <a:solidFill>
                  <a:srgbClr val="3B9A34"/>
                </a:solidFill>
              </a:rPr>
              <a:t>pentru echipamente de rețea care ajută la: găzduirea de e-mailuri de afaceri și baze de date, asigură partajarea și stocare fișierelor, furnizarea de conexiuni VPN la distanță, găzduirea de site-uri web și rularea de aplicații complexe, efectuarea backup-urilor de sistem și de date etc.</a:t>
            </a:r>
            <a:endParaRPr lang="ro-RO">
              <a:solidFill>
                <a:srgbClr val="3B9A34"/>
              </a:solidFill>
            </a:endParaRPr>
          </a:p>
        </p:txBody>
      </p:sp>
    </p:spTree>
    <p:extLst>
      <p:ext uri="{BB962C8B-B14F-4D97-AF65-F5344CB8AC3E}">
        <p14:creationId xmlns:p14="http://schemas.microsoft.com/office/powerpoint/2010/main" val="318172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16632"/>
            <a:ext cx="8352928" cy="1477328"/>
          </a:xfrm>
          <a:prstGeom prst="rect">
            <a:avLst/>
          </a:prstGeom>
        </p:spPr>
        <p:txBody>
          <a:bodyPr wrap="square">
            <a:spAutoFit/>
          </a:bodyPr>
          <a:lstStyle/>
          <a:p>
            <a:r>
              <a:rPr lang="ro-RO"/>
              <a:t>	</a:t>
            </a:r>
            <a:r>
              <a:rPr lang="vi-VN" b="1" smtClean="0">
                <a:solidFill>
                  <a:schemeClr val="accent4">
                    <a:lumMod val="75000"/>
                  </a:schemeClr>
                </a:solidFill>
              </a:rPr>
              <a:t>Imprimante și scanere profesionale – satisfac nevoile de tipărire și scanare ale afacerii, ținând cont de volumul mare de lucru și cerințele de calitate. Variantele business oferă durabilitate și performanță superioare, suportă volume ridicate de tipărire și se integrează mai ușor în infrastructura IT existentă</a:t>
            </a:r>
            <a:endParaRPr lang="ro-RO" b="1">
              <a:solidFill>
                <a:schemeClr val="accent4">
                  <a:lumMod val="75000"/>
                </a:schemeClr>
              </a:solidFill>
            </a:endParaRPr>
          </a:p>
        </p:txBody>
      </p:sp>
      <p:pic>
        <p:nvPicPr>
          <p:cNvPr id="4098" name="Picture 2" descr="D:\Proiecte\IT Skylls\Modul durabilitate\Untitled 4.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595388"/>
            <a:ext cx="5014843" cy="280831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352115" y="1766852"/>
            <a:ext cx="3600400" cy="2585323"/>
          </a:xfrm>
          <a:prstGeom prst="rect">
            <a:avLst/>
          </a:prstGeom>
        </p:spPr>
        <p:txBody>
          <a:bodyPr wrap="square">
            <a:spAutoFit/>
          </a:bodyPr>
          <a:lstStyle/>
          <a:p>
            <a:r>
              <a:rPr lang="vi-VN" smtClean="0">
                <a:solidFill>
                  <a:schemeClr val="accent4">
                    <a:lumMod val="75000"/>
                  </a:schemeClr>
                </a:solidFill>
              </a:rPr>
              <a:t>Echipamentele multifuncționale oferă numeroase avantaje, inclusiv economie de spațiu, productivitate crescută și costuri reduse. Aceste echipamente combină funcțiile de imprimare, copiere și scanare într-un singur dispozitiv, eliminând necesitatea mai multor aparate</a:t>
            </a:r>
            <a:endParaRPr lang="ro-RO">
              <a:solidFill>
                <a:schemeClr val="accent4">
                  <a:lumMod val="75000"/>
                </a:schemeClr>
              </a:solidFill>
            </a:endParaRPr>
          </a:p>
        </p:txBody>
      </p:sp>
      <p:sp>
        <p:nvSpPr>
          <p:cNvPr id="4" name="Rectangle 3"/>
          <p:cNvSpPr/>
          <p:nvPr/>
        </p:nvSpPr>
        <p:spPr>
          <a:xfrm>
            <a:off x="513826" y="4986956"/>
            <a:ext cx="8018614" cy="646331"/>
          </a:xfrm>
          <a:prstGeom prst="rect">
            <a:avLst/>
          </a:prstGeom>
        </p:spPr>
        <p:txBody>
          <a:bodyPr wrap="square">
            <a:spAutoFit/>
          </a:bodyPr>
          <a:lstStyle/>
          <a:p>
            <a:r>
              <a:rPr lang="vi-VN" smtClean="0"/>
              <a:t> </a:t>
            </a:r>
            <a:r>
              <a:rPr lang="vi-VN" smtClean="0">
                <a:solidFill>
                  <a:schemeClr val="accent4">
                    <a:lumMod val="75000"/>
                  </a:schemeClr>
                </a:solidFill>
              </a:rPr>
              <a:t>Accesoriile multifuncționale eficientizează procesele, sporesc semnificativ confortul utilizatorilor și reduc costul total al consumabilelor</a:t>
            </a:r>
            <a:endParaRPr lang="ro-RO">
              <a:solidFill>
                <a:schemeClr val="accent4">
                  <a:lumMod val="75000"/>
                </a:schemeClr>
              </a:solidFill>
            </a:endParaRPr>
          </a:p>
        </p:txBody>
      </p:sp>
    </p:spTree>
    <p:extLst>
      <p:ext uri="{BB962C8B-B14F-4D97-AF65-F5344CB8AC3E}">
        <p14:creationId xmlns:p14="http://schemas.microsoft.com/office/powerpoint/2010/main" val="3437470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11075"/>
            <a:ext cx="8136904" cy="2031325"/>
          </a:xfrm>
          <a:prstGeom prst="rect">
            <a:avLst/>
          </a:prstGeom>
        </p:spPr>
        <p:txBody>
          <a:bodyPr wrap="square">
            <a:spAutoFit/>
          </a:bodyPr>
          <a:lstStyle/>
          <a:p>
            <a:r>
              <a:rPr lang="ro-RO">
                <a:solidFill>
                  <a:srgbClr val="3333CC"/>
                </a:solidFill>
              </a:rPr>
              <a:t>	</a:t>
            </a:r>
            <a:r>
              <a:rPr lang="vi-VN" b="1" smtClean="0">
                <a:solidFill>
                  <a:srgbClr val="3333CC"/>
                </a:solidFill>
              </a:rPr>
              <a:t>Sisteme de securitate și supraveghere</a:t>
            </a:r>
            <a:r>
              <a:rPr lang="ro-RO" b="1" smtClean="0">
                <a:solidFill>
                  <a:srgbClr val="3333CC"/>
                </a:solidFill>
              </a:rPr>
              <a:t> cibernetică</a:t>
            </a:r>
            <a:r>
              <a:rPr lang="vi-VN" b="1" smtClean="0">
                <a:solidFill>
                  <a:srgbClr val="3333CC"/>
                </a:solidFill>
              </a:rPr>
              <a:t> – protejează activitatea digitală împotriva amenințărilor cibernetice și asigură o monitorizare eficientă a spațiilor și a activităților echipei. Variantele </a:t>
            </a:r>
            <a:r>
              <a:rPr lang="ro-RO" b="1" smtClean="0">
                <a:solidFill>
                  <a:srgbClr val="3333CC"/>
                </a:solidFill>
              </a:rPr>
              <a:t>performante</a:t>
            </a:r>
            <a:r>
              <a:rPr lang="vi-VN" b="1" smtClean="0">
                <a:solidFill>
                  <a:srgbClr val="3333CC"/>
                </a:solidFill>
              </a:rPr>
              <a:t> asigură securitatea și protecția la nivel înalt, permit monitorizarea centralizată și sunt adaptate pentru a satisface cerințele specifice de securitate ale afacerii, fiind capabile să contracareze atacurile cibernetice complexe și nu numai.</a:t>
            </a:r>
            <a:endParaRPr lang="ro-RO" b="1">
              <a:solidFill>
                <a:srgbClr val="3333CC"/>
              </a:solidFill>
            </a:endParaRPr>
          </a:p>
        </p:txBody>
      </p:sp>
      <p:pic>
        <p:nvPicPr>
          <p:cNvPr id="5122" name="Picture 2" descr="D:\Proiecte\IT Skylls\Modul durabilitate\Untitled 5.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937" y="2557462"/>
            <a:ext cx="4772369" cy="317579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796136" y="2496348"/>
            <a:ext cx="2808312" cy="3416320"/>
          </a:xfrm>
          <a:prstGeom prst="rect">
            <a:avLst/>
          </a:prstGeom>
        </p:spPr>
        <p:txBody>
          <a:bodyPr wrap="square">
            <a:spAutoFit/>
          </a:bodyPr>
          <a:lstStyle/>
          <a:p>
            <a:r>
              <a:rPr lang="vi-VN" smtClean="0">
                <a:solidFill>
                  <a:srgbClr val="3333CC"/>
                </a:solidFill>
              </a:rPr>
              <a:t>Protejează-ți</a:t>
            </a:r>
            <a:r>
              <a:rPr lang="ro-RO" smtClean="0">
                <a:solidFill>
                  <a:srgbClr val="3333CC"/>
                </a:solidFill>
              </a:rPr>
              <a:t> datele și munca</a:t>
            </a:r>
            <a:r>
              <a:rPr lang="vi-VN" smtClean="0">
                <a:solidFill>
                  <a:srgbClr val="3333CC"/>
                </a:solidFill>
              </a:rPr>
              <a:t> afacerea cu soluții de securitate de ultimă generație: firewall eficient, infrastructură wireless puternică, puncte de acces securizate și management automatizat. &gt;&gt; Obține securitate digitală completă</a:t>
            </a:r>
            <a:endParaRPr lang="ro-RO">
              <a:solidFill>
                <a:srgbClr val="3333CC"/>
              </a:solidFill>
            </a:endParaRPr>
          </a:p>
        </p:txBody>
      </p:sp>
    </p:spTree>
    <p:extLst>
      <p:ext uri="{BB962C8B-B14F-4D97-AF65-F5344CB8AC3E}">
        <p14:creationId xmlns:p14="http://schemas.microsoft.com/office/powerpoint/2010/main" val="3508270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424936" cy="2308324"/>
          </a:xfrm>
          <a:prstGeom prst="rect">
            <a:avLst/>
          </a:prstGeom>
        </p:spPr>
        <p:txBody>
          <a:bodyPr wrap="square">
            <a:spAutoFit/>
          </a:bodyPr>
          <a:lstStyle/>
          <a:p>
            <a:r>
              <a:rPr lang="ro-RO"/>
              <a:t>	</a:t>
            </a:r>
            <a:r>
              <a:rPr lang="vi-VN" b="1" smtClean="0">
                <a:solidFill>
                  <a:srgbClr val="CC00FF"/>
                </a:solidFill>
              </a:rPr>
              <a:t>Soluții de virtualizare și cloud computing – oferă gestionare centralizată a resurselor, securitate avansată și flexibilitate în implementarea și utilizarea aplicațiilor. Variantele business asigură performanță și securitate superioare, permit administrarea centralizată a infrastructurii virtuale și asigură suport și actualizări constante din partea furnizorului. În plus, permite colaborarea cu echipa pentru realizarea taskurilor în cele mai bune condiții, indiferent de locație, datorită disponibilității resurselor din cloud.</a:t>
            </a:r>
            <a:endParaRPr lang="ro-RO" b="1">
              <a:solidFill>
                <a:srgbClr val="CC00FF"/>
              </a:solidFill>
            </a:endParaRPr>
          </a:p>
        </p:txBody>
      </p:sp>
      <p:pic>
        <p:nvPicPr>
          <p:cNvPr id="6146" name="Picture 2" descr="D:\Proiecte\IT Skylls\Modul durabilitate\Clipboard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780928"/>
            <a:ext cx="3611488" cy="36358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644008" y="3212976"/>
            <a:ext cx="4139952" cy="2585323"/>
          </a:xfrm>
          <a:prstGeom prst="rect">
            <a:avLst/>
          </a:prstGeom>
        </p:spPr>
        <p:txBody>
          <a:bodyPr wrap="square">
            <a:spAutoFit/>
          </a:bodyPr>
          <a:lstStyle/>
          <a:p>
            <a:r>
              <a:rPr lang="vi-VN" smtClean="0">
                <a:solidFill>
                  <a:srgbClr val="CC00FF"/>
                </a:solidFill>
              </a:rPr>
              <a:t>Virtualizarea, cunoscută și sub numele de mașini virtuale sau VM, creează sisteme de operare virtuale, dar rulează în continuare pe o singură mașină fizică. Exemplele includ servere și sisteme de operare. Virtualizarea este concepută astfel încât mai mulți utilizatori să poată fi pe același cloud.</a:t>
            </a:r>
            <a:endParaRPr lang="ro-RO">
              <a:solidFill>
                <a:srgbClr val="CC00FF"/>
              </a:solidFill>
            </a:endParaRPr>
          </a:p>
        </p:txBody>
      </p:sp>
    </p:spTree>
    <p:extLst>
      <p:ext uri="{BB962C8B-B14F-4D97-AF65-F5344CB8AC3E}">
        <p14:creationId xmlns:p14="http://schemas.microsoft.com/office/powerpoint/2010/main" val="3106668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352928" cy="2031325"/>
          </a:xfrm>
          <a:prstGeom prst="rect">
            <a:avLst/>
          </a:prstGeom>
        </p:spPr>
        <p:txBody>
          <a:bodyPr wrap="square">
            <a:spAutoFit/>
          </a:bodyPr>
          <a:lstStyle/>
          <a:p>
            <a:r>
              <a:rPr lang="vi-VN" smtClean="0"/>
              <a:t>	</a:t>
            </a:r>
            <a:r>
              <a:rPr lang="vi-VN" b="1" smtClean="0">
                <a:solidFill>
                  <a:srgbClr val="FF0000"/>
                </a:solidFill>
              </a:rPr>
              <a:t>Echipamente de videoconferință și comunicații unificate – facilitează colaborarea și comunicarea eficientă între angajați și clienți, indiferent de locație, datorită caracteristicilor avansate precum calitatea video și audio, gestionarea centralizată a videoconferințelor și integrarea cu alte aplicații și echipamente de comunicare în afaceri. Variantele business asigură o calitate superioară a comunicării, alături de o administrare eficientă și suport tehnic specializat.</a:t>
            </a:r>
            <a:endParaRPr lang="ro-RO" b="1">
              <a:solidFill>
                <a:srgbClr val="FF0000"/>
              </a:solidFill>
            </a:endParaRPr>
          </a:p>
        </p:txBody>
      </p:sp>
      <p:pic>
        <p:nvPicPr>
          <p:cNvPr id="7170" name="Picture 2" descr="D:\Proiecte\IT Skylls\Modul durabilitate\Untitled 7.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3" y="2420888"/>
            <a:ext cx="5040561" cy="236660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012160" y="2420887"/>
            <a:ext cx="2736304" cy="2585323"/>
          </a:xfrm>
          <a:prstGeom prst="rect">
            <a:avLst/>
          </a:prstGeom>
          <a:noFill/>
        </p:spPr>
        <p:txBody>
          <a:bodyPr wrap="square" rtlCol="0">
            <a:spAutoFit/>
          </a:bodyPr>
          <a:lstStyle/>
          <a:p>
            <a:r>
              <a:rPr lang="ro-RO" b="1" smtClean="0">
                <a:solidFill>
                  <a:srgbClr val="FF0000"/>
                </a:solidFill>
              </a:rPr>
              <a:t>Principalele aplicații de videoconferință:</a:t>
            </a:r>
          </a:p>
          <a:p>
            <a:pPr marL="285750" indent="-285750">
              <a:buFont typeface="Wingdings" panose="05000000000000000000" pitchFamily="2" charset="2"/>
              <a:buChar char="q"/>
            </a:pPr>
            <a:endParaRPr lang="ro-RO" smtClean="0">
              <a:solidFill>
                <a:srgbClr val="FF0000"/>
              </a:solidFill>
            </a:endParaRPr>
          </a:p>
          <a:p>
            <a:pPr marL="285750" indent="-285750">
              <a:buFont typeface="Wingdings" panose="05000000000000000000" pitchFamily="2" charset="2"/>
              <a:buChar char="q"/>
            </a:pPr>
            <a:r>
              <a:rPr lang="ro-RO" smtClean="0">
                <a:solidFill>
                  <a:srgbClr val="FF0000"/>
                </a:solidFill>
              </a:rPr>
              <a:t>Zoom</a:t>
            </a:r>
          </a:p>
          <a:p>
            <a:pPr marL="285750" indent="-285750">
              <a:buFont typeface="Wingdings" panose="05000000000000000000" pitchFamily="2" charset="2"/>
              <a:buChar char="q"/>
            </a:pPr>
            <a:r>
              <a:rPr lang="ro-RO" smtClean="0">
                <a:solidFill>
                  <a:srgbClr val="FF0000"/>
                </a:solidFill>
              </a:rPr>
              <a:t>Google Hangouts</a:t>
            </a:r>
          </a:p>
          <a:p>
            <a:pPr marL="285750" indent="-285750">
              <a:buFont typeface="Wingdings" panose="05000000000000000000" pitchFamily="2" charset="2"/>
              <a:buChar char="q"/>
            </a:pPr>
            <a:r>
              <a:rPr lang="ro-RO" smtClean="0">
                <a:solidFill>
                  <a:srgbClr val="FF0000"/>
                </a:solidFill>
              </a:rPr>
              <a:t>Skype for Business</a:t>
            </a:r>
          </a:p>
          <a:p>
            <a:pPr marL="285750" indent="-285750">
              <a:buFont typeface="Wingdings" panose="05000000000000000000" pitchFamily="2" charset="2"/>
              <a:buChar char="q"/>
            </a:pPr>
            <a:r>
              <a:rPr lang="ro-RO" smtClean="0">
                <a:solidFill>
                  <a:srgbClr val="FF0000"/>
                </a:solidFill>
              </a:rPr>
              <a:t>GoToMeeting</a:t>
            </a:r>
          </a:p>
          <a:p>
            <a:pPr marL="285750" indent="-285750">
              <a:buFont typeface="Wingdings" panose="05000000000000000000" pitchFamily="2" charset="2"/>
              <a:buChar char="q"/>
            </a:pPr>
            <a:r>
              <a:rPr lang="ro-RO" smtClean="0">
                <a:solidFill>
                  <a:srgbClr val="FF0000"/>
                </a:solidFill>
              </a:rPr>
              <a:t>Blue Jeans</a:t>
            </a:r>
          </a:p>
          <a:p>
            <a:pPr marL="285750" indent="-285750">
              <a:buFont typeface="Wingdings" panose="05000000000000000000" pitchFamily="2" charset="2"/>
              <a:buChar char="q"/>
            </a:pPr>
            <a:r>
              <a:rPr lang="ro-RO" smtClean="0">
                <a:solidFill>
                  <a:srgbClr val="FF0000"/>
                </a:solidFill>
              </a:rPr>
              <a:t>Join.Me</a:t>
            </a:r>
            <a:endParaRPr lang="ro-RO">
              <a:solidFill>
                <a:srgbClr val="FF0000"/>
              </a:solidFill>
            </a:endParaRPr>
          </a:p>
        </p:txBody>
      </p:sp>
      <p:sp>
        <p:nvSpPr>
          <p:cNvPr id="5" name="Rectangle 4"/>
          <p:cNvSpPr/>
          <p:nvPr/>
        </p:nvSpPr>
        <p:spPr>
          <a:xfrm>
            <a:off x="450397" y="5227818"/>
            <a:ext cx="8208913" cy="923330"/>
          </a:xfrm>
          <a:prstGeom prst="rect">
            <a:avLst/>
          </a:prstGeom>
        </p:spPr>
        <p:txBody>
          <a:bodyPr wrap="square">
            <a:spAutoFit/>
          </a:bodyPr>
          <a:lstStyle/>
          <a:p>
            <a:r>
              <a:rPr lang="ro-RO" smtClean="0">
                <a:solidFill>
                  <a:srgbClr val="FF0000"/>
                </a:solidFill>
              </a:rPr>
              <a:t>Exista standarde pe care o astfel de aplicatie trebuie sa le respecte, iar unul dintre cele mai importante este probabil siguranta si nivelul bun de conectivitate, care poate aduna la un loc mai multe persoane.</a:t>
            </a:r>
            <a:endParaRPr lang="ro-RO">
              <a:solidFill>
                <a:srgbClr val="FF0000"/>
              </a:solidFill>
            </a:endParaRPr>
          </a:p>
        </p:txBody>
      </p:sp>
    </p:spTree>
    <p:extLst>
      <p:ext uri="{BB962C8B-B14F-4D97-AF65-F5344CB8AC3E}">
        <p14:creationId xmlns:p14="http://schemas.microsoft.com/office/powerpoint/2010/main" val="777075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503</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Durabilitatea și reutilizarea dispozitivelor</vt:lpstr>
      <vt:lpstr> Stații de lucru și laptopuri business – concepute pentru a rezista utilizării intensive și pentru a satisface cerințele profesionale. Variantele business oferă performanțe superioare, caracteristici de securitate avansate și opțiuni de administrare și suport extinse, integrându-se mai bine în infrastructura IT a afacerii.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Durabilitatea și reutilizarea dispozitivelor</dc:title>
  <dc:creator>Windows User</dc:creator>
  <cp:lastModifiedBy>Windows User</cp:lastModifiedBy>
  <cp:revision>10</cp:revision>
  <dcterms:created xsi:type="dcterms:W3CDTF">2025-06-30T10:39:30Z</dcterms:created>
  <dcterms:modified xsi:type="dcterms:W3CDTF">2025-06-30T12:12:26Z</dcterms:modified>
</cp:coreProperties>
</file>