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66"/>
    <a:srgbClr val="3399FF"/>
    <a:srgbClr val="FF0000"/>
    <a:srgbClr val="0099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BAA56914-CE42-448F-81BB-4D5E8E76565C}" type="datetimeFigureOut">
              <a:rPr lang="ro-RO" smtClean="0"/>
              <a:t>01.07.2025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1876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BAA56914-CE42-448F-81BB-4D5E8E76565C}" type="datetimeFigureOut">
              <a:rPr lang="ro-RO" smtClean="0"/>
              <a:t>01.07.2025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274418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BAA56914-CE42-448F-81BB-4D5E8E76565C}" type="datetimeFigureOut">
              <a:rPr lang="ro-RO" smtClean="0"/>
              <a:t>01.07.2025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39146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BAA56914-CE42-448F-81BB-4D5E8E76565C}" type="datetimeFigureOut">
              <a:rPr lang="ro-RO" smtClean="0"/>
              <a:t>01.07.2025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355542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56914-CE42-448F-81BB-4D5E8E76565C}" type="datetimeFigureOut">
              <a:rPr lang="ro-RO" smtClean="0"/>
              <a:t>01.07.2025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220516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BAA56914-CE42-448F-81BB-4D5E8E76565C}" type="datetimeFigureOut">
              <a:rPr lang="ro-RO" smtClean="0"/>
              <a:t>01.07.2025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2454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BAA56914-CE42-448F-81BB-4D5E8E76565C}" type="datetimeFigureOut">
              <a:rPr lang="ro-RO" smtClean="0"/>
              <a:t>01.07.2025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21528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BAA56914-CE42-448F-81BB-4D5E8E76565C}" type="datetimeFigureOut">
              <a:rPr lang="ro-RO" smtClean="0"/>
              <a:t>01.07.2025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136517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56914-CE42-448F-81BB-4D5E8E76565C}" type="datetimeFigureOut">
              <a:rPr lang="ro-RO" smtClean="0"/>
              <a:t>01.07.2025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217835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56914-CE42-448F-81BB-4D5E8E76565C}" type="datetimeFigureOut">
              <a:rPr lang="ro-RO" smtClean="0"/>
              <a:t>01.07.2025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413375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56914-CE42-448F-81BB-4D5E8E76565C}" type="datetimeFigureOut">
              <a:rPr lang="ro-RO" smtClean="0"/>
              <a:t>01.07.2025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AE346B-EC03-4203-A730-AEF1FE8D2C6F}" type="slidenum">
              <a:rPr lang="ro-RO" smtClean="0"/>
              <a:t>‹#›</a:t>
            </a:fld>
            <a:endParaRPr lang="ro-RO"/>
          </a:p>
        </p:txBody>
      </p:sp>
    </p:spTree>
    <p:extLst>
      <p:ext uri="{BB962C8B-B14F-4D97-AF65-F5344CB8AC3E}">
        <p14:creationId xmlns:p14="http://schemas.microsoft.com/office/powerpoint/2010/main" val="89809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56914-CE42-448F-81BB-4D5E8E76565C}" type="datetimeFigureOut">
              <a:rPr lang="ro-RO" smtClean="0"/>
              <a:t>01.07.2025</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E346B-EC03-4203-A730-AEF1FE8D2C6F}" type="slidenum">
              <a:rPr lang="ro-RO" smtClean="0"/>
              <a:t>‹#›</a:t>
            </a:fld>
            <a:endParaRPr lang="ro-RO"/>
          </a:p>
        </p:txBody>
      </p:sp>
    </p:spTree>
    <p:extLst>
      <p:ext uri="{BB962C8B-B14F-4D97-AF65-F5344CB8AC3E}">
        <p14:creationId xmlns:p14="http://schemas.microsoft.com/office/powerpoint/2010/main" val="277545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176"/>
            <a:ext cx="7268344" cy="1080119"/>
          </a:xfrm>
        </p:spPr>
        <p:txBody>
          <a:bodyPr>
            <a:normAutofit/>
          </a:bodyPr>
          <a:lstStyle/>
          <a:p>
            <a:r>
              <a:rPr lang="ro-RO" sz="1800" b="1" smtClean="0">
                <a:solidFill>
                  <a:srgbClr val="009900"/>
                </a:solidFill>
                <a:latin typeface="+mn-lt"/>
              </a:rPr>
              <a:t>	</a:t>
            </a:r>
            <a:r>
              <a:rPr lang="vi-VN" sz="1800" b="1" smtClean="0">
                <a:solidFill>
                  <a:srgbClr val="009900"/>
                </a:solidFill>
                <a:latin typeface="+mn-lt"/>
              </a:rPr>
              <a:t>Reducerea consumului de energie: eficiența energetică a dispozitivelor</a:t>
            </a:r>
            <a:endParaRPr lang="ro-RO" sz="1800" b="1">
              <a:solidFill>
                <a:srgbClr val="009900"/>
              </a:solidFill>
              <a:latin typeface="+mn-lt"/>
            </a:endParaRPr>
          </a:p>
        </p:txBody>
      </p:sp>
      <p:sp>
        <p:nvSpPr>
          <p:cNvPr id="4" name="Rectangle 3"/>
          <p:cNvSpPr/>
          <p:nvPr/>
        </p:nvSpPr>
        <p:spPr>
          <a:xfrm>
            <a:off x="539552" y="1268760"/>
            <a:ext cx="8280920" cy="923330"/>
          </a:xfrm>
          <a:prstGeom prst="rect">
            <a:avLst/>
          </a:prstGeom>
        </p:spPr>
        <p:txBody>
          <a:bodyPr wrap="square">
            <a:spAutoFit/>
          </a:bodyPr>
          <a:lstStyle/>
          <a:p>
            <a:r>
              <a:rPr lang="ro-RO" smtClean="0">
                <a:solidFill>
                  <a:srgbClr val="009900"/>
                </a:solidFill>
              </a:rPr>
              <a:t>	</a:t>
            </a:r>
            <a:r>
              <a:rPr lang="vi-VN" smtClean="0">
                <a:solidFill>
                  <a:srgbClr val="009900"/>
                </a:solidFill>
              </a:rPr>
              <a:t>Eficiența energetică reprezintă capacitatea unui echipament sau sistem de a utiliza cât mai puțină energie pentru a furniza același serviciu (ex</a:t>
            </a:r>
            <a:r>
              <a:rPr lang="ro-RO" smtClean="0">
                <a:solidFill>
                  <a:srgbClr val="009900"/>
                </a:solidFill>
              </a:rPr>
              <a:t>emple:</a:t>
            </a:r>
            <a:r>
              <a:rPr lang="vi-VN" smtClean="0">
                <a:solidFill>
                  <a:srgbClr val="009900"/>
                </a:solidFill>
              </a:rPr>
              <a:t> lumină, procesare date, răcire).</a:t>
            </a:r>
            <a:endParaRPr lang="ro-RO">
              <a:solidFill>
                <a:srgbClr val="0099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61529385"/>
              </p:ext>
            </p:extLst>
          </p:nvPr>
        </p:nvGraphicFramePr>
        <p:xfrm>
          <a:off x="719572" y="2708920"/>
          <a:ext cx="7920879" cy="3773796"/>
        </p:xfrm>
        <a:graphic>
          <a:graphicData uri="http://schemas.openxmlformats.org/drawingml/2006/table">
            <a:tbl>
              <a:tblPr firstRow="1" firstCol="1" bandRow="1"/>
              <a:tblGrid>
                <a:gridCol w="2640293"/>
                <a:gridCol w="2640293"/>
                <a:gridCol w="2640293"/>
              </a:tblGrid>
              <a:tr h="345638">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Tip dispozitiv</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Consum mediu (W)</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Recomandări de eficiență</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277">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Laptop</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30-70 W</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Modele cu procesor eficient, standby activat</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277">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Desktop PC</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150-300 W</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Alimentator certificat 80 PLUS, componente eficiente</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277">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Monitor LED</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20-40 W</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Luminozitate adaptivă, standby</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Router WiFi</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5-15 W</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Modele cu funcție Eco</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Smartphone</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2-6 W (la încărcare)</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Dezactivare funcții neutilizate</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Imprimantă</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30-50 W în funcționare</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solidFill>
                            <a:srgbClr val="009900"/>
                          </a:solidFill>
                          <a:effectLst/>
                          <a:latin typeface="Arial" panose="020B0604020202020204" pitchFamily="34" charset="0"/>
                          <a:ea typeface="MS Mincho"/>
                          <a:cs typeface="Arial" panose="020B0604020202020204" pitchFamily="34" charset="0"/>
                        </a:rPr>
                        <a:t>Oprire când nu e folosită</a:t>
                      </a:r>
                      <a:endParaRPr lang="ro-RO" sz="1600">
                        <a:solidFill>
                          <a:srgbClr val="009900"/>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08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332656"/>
            <a:ext cx="6768752" cy="646331"/>
          </a:xfrm>
          <a:prstGeom prst="rect">
            <a:avLst/>
          </a:prstGeom>
        </p:spPr>
        <p:txBody>
          <a:bodyPr wrap="square">
            <a:spAutoFit/>
          </a:bodyPr>
          <a:lstStyle/>
          <a:p>
            <a:pPr algn="ctr"/>
            <a:r>
              <a:rPr lang="ro-RO" b="1" smtClean="0">
                <a:solidFill>
                  <a:schemeClr val="bg2">
                    <a:lumMod val="50000"/>
                  </a:schemeClr>
                </a:solidFill>
                <a:latin typeface="Arial" panose="020B0604020202020204" pitchFamily="34" charset="0"/>
                <a:cs typeface="Arial" panose="020B0604020202020204" pitchFamily="34" charset="0"/>
              </a:rPr>
              <a:t>Combaterea consumului în stand-by și gestionarea dispozitivelor electronice</a:t>
            </a:r>
            <a:endParaRPr lang="ro-RO" b="1">
              <a:solidFill>
                <a:schemeClr val="bg2">
                  <a:lumMod val="50000"/>
                </a:schemeClr>
              </a:solidFill>
              <a:latin typeface="Arial" panose="020B0604020202020204" pitchFamily="34" charset="0"/>
              <a:cs typeface="Arial" panose="020B0604020202020204" pitchFamily="34" charset="0"/>
            </a:endParaRPr>
          </a:p>
        </p:txBody>
      </p:sp>
      <p:pic>
        <p:nvPicPr>
          <p:cNvPr id="9218" name="Picture 2" descr="D:\Proiecte\IT Skylls\Modul eficienta energetica\se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501008"/>
            <a:ext cx="4543439" cy="27115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59" y="1120676"/>
            <a:ext cx="8287855" cy="1200329"/>
          </a:xfrm>
          <a:prstGeom prst="rect">
            <a:avLst/>
          </a:prstGeom>
        </p:spPr>
        <p:txBody>
          <a:bodyPr wrap="square">
            <a:spAutoFit/>
          </a:bodyPr>
          <a:lstStyle/>
          <a:p>
            <a:r>
              <a:rPr lang="vi-VN" smtClean="0">
                <a:solidFill>
                  <a:schemeClr val="bg2">
                    <a:lumMod val="50000"/>
                  </a:schemeClr>
                </a:solidFill>
              </a:rPr>
              <a:t>Consumul în stand-by, cunoscut și sub numele de "consum fantomă", reprezintă energia consumată de aparatele electronice atunci când sunt oprite, dar rămân conectate la priză. Deși pare insignifiant, acest consum poate reprezenta până la 10% din factura de energie electrică a unei </a:t>
            </a:r>
            <a:r>
              <a:rPr lang="ro-RO" smtClean="0">
                <a:solidFill>
                  <a:schemeClr val="bg2">
                    <a:lumMod val="50000"/>
                  </a:schemeClr>
                </a:solidFill>
              </a:rPr>
              <a:t>firme</a:t>
            </a:r>
            <a:r>
              <a:rPr lang="vi-VN" smtClean="0">
                <a:solidFill>
                  <a:schemeClr val="bg2">
                    <a:lumMod val="50000"/>
                  </a:schemeClr>
                </a:solidFill>
              </a:rPr>
              <a:t>. </a:t>
            </a:r>
            <a:endParaRPr lang="ro-RO">
              <a:solidFill>
                <a:schemeClr val="bg2">
                  <a:lumMod val="50000"/>
                </a:schemeClr>
              </a:solidFill>
            </a:endParaRPr>
          </a:p>
        </p:txBody>
      </p:sp>
      <p:sp>
        <p:nvSpPr>
          <p:cNvPr id="4" name="Rectangle 3"/>
          <p:cNvSpPr/>
          <p:nvPr/>
        </p:nvSpPr>
        <p:spPr>
          <a:xfrm>
            <a:off x="611559" y="2420888"/>
            <a:ext cx="8287855" cy="923330"/>
          </a:xfrm>
          <a:prstGeom prst="rect">
            <a:avLst/>
          </a:prstGeom>
        </p:spPr>
        <p:txBody>
          <a:bodyPr wrap="square">
            <a:spAutoFit/>
          </a:bodyPr>
          <a:lstStyle/>
          <a:p>
            <a:r>
              <a:rPr lang="vi-VN" smtClean="0">
                <a:solidFill>
                  <a:schemeClr val="bg2">
                    <a:lumMod val="50000"/>
                  </a:schemeClr>
                </a:solidFill>
              </a:rPr>
              <a:t>Principalele surse de consum în stand-by includ televizoarele și sistemele home cinema, computerele și monitoarele, încărcătoarele de telefon și laptop, routerele și modemurile Wi-Fi</a:t>
            </a:r>
            <a:endParaRPr lang="ro-RO">
              <a:solidFill>
                <a:schemeClr val="bg2">
                  <a:lumMod val="50000"/>
                </a:schemeClr>
              </a:solidFill>
            </a:endParaRPr>
          </a:p>
        </p:txBody>
      </p:sp>
      <p:sp>
        <p:nvSpPr>
          <p:cNvPr id="5" name="Rectangle 4"/>
          <p:cNvSpPr/>
          <p:nvPr/>
        </p:nvSpPr>
        <p:spPr>
          <a:xfrm>
            <a:off x="683567" y="3573016"/>
            <a:ext cx="3312369" cy="2585323"/>
          </a:xfrm>
          <a:prstGeom prst="rect">
            <a:avLst/>
          </a:prstGeom>
        </p:spPr>
        <p:txBody>
          <a:bodyPr wrap="square">
            <a:spAutoFit/>
          </a:bodyPr>
          <a:lstStyle/>
          <a:p>
            <a:r>
              <a:rPr lang="vi-VN" smtClean="0">
                <a:solidFill>
                  <a:schemeClr val="bg2">
                    <a:lumMod val="50000"/>
                  </a:schemeClr>
                </a:solidFill>
              </a:rPr>
              <a:t>Pe lângă reducerea consumului în stand-by, o gestionare inteligentă a dispozitivelor electronice poate aduce economii suplimentare. Activați modurile de economisire a energiei pe toate dispozitivele care permit acest lucru.</a:t>
            </a:r>
            <a:endParaRPr lang="ro-RO">
              <a:solidFill>
                <a:schemeClr val="bg2">
                  <a:lumMod val="50000"/>
                </a:schemeClr>
              </a:solidFill>
            </a:endParaRPr>
          </a:p>
        </p:txBody>
      </p:sp>
    </p:spTree>
    <p:extLst>
      <p:ext uri="{BB962C8B-B14F-4D97-AF65-F5344CB8AC3E}">
        <p14:creationId xmlns:p14="http://schemas.microsoft.com/office/powerpoint/2010/main" val="286861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2585323"/>
          </a:xfrm>
          <a:prstGeom prst="rect">
            <a:avLst/>
          </a:prstGeom>
        </p:spPr>
        <p:txBody>
          <a:bodyPr wrap="square">
            <a:spAutoFit/>
          </a:bodyPr>
          <a:lstStyle/>
          <a:p>
            <a:pPr algn="ctr"/>
            <a:r>
              <a:rPr lang="vi-VN" b="1" smtClean="0">
                <a:solidFill>
                  <a:srgbClr val="009900"/>
                </a:solidFill>
              </a:rPr>
              <a:t>Net Zero Roadmap – Calea Către Sustenabilitate</a:t>
            </a:r>
            <a:endParaRPr lang="ro-RO" b="1" smtClean="0">
              <a:solidFill>
                <a:srgbClr val="009900"/>
              </a:solidFill>
            </a:endParaRPr>
          </a:p>
          <a:p>
            <a:pPr algn="ctr"/>
            <a:endParaRPr lang="vi-VN" b="1" smtClean="0">
              <a:solidFill>
                <a:srgbClr val="009900"/>
              </a:solidFill>
            </a:endParaRPr>
          </a:p>
          <a:p>
            <a:r>
              <a:rPr lang="ro-RO" smtClean="0">
                <a:solidFill>
                  <a:srgbClr val="009900"/>
                </a:solidFill>
              </a:rPr>
              <a:t>	</a:t>
            </a:r>
            <a:r>
              <a:rPr lang="vi-VN" smtClean="0">
                <a:solidFill>
                  <a:srgbClr val="009900"/>
                </a:solidFill>
              </a:rPr>
              <a:t>O componentă cheie a IT-ului sustenabil este dezvoltarea unui plan de acțiune pentru a atinge obiectivele de zero emisii de carbon, cunoscut sub numele de “net zero roadmap.” Acest roadmap este un plan strategic care ajută organizațiile să monitorizeze și să reducă emisiile de carbon generate de operațiunile lor. Cu scopul de a contribui la un viitor mai verde, companiile de top din domeniul IT și-au asumat angajamentul de a dezvolta și implementa astfel de planuri.</a:t>
            </a:r>
            <a:endParaRPr lang="vi-VN">
              <a:solidFill>
                <a:srgbClr val="009900"/>
              </a:solidFill>
            </a:endParaRPr>
          </a:p>
        </p:txBody>
      </p:sp>
      <p:pic>
        <p:nvPicPr>
          <p:cNvPr id="2050" name="Picture 2" descr="D:\Proiecte\IT Skylls\Modul eficienta energetica\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0" y="2996952"/>
            <a:ext cx="4440493"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20072" y="2917979"/>
            <a:ext cx="3779912" cy="3693319"/>
          </a:xfrm>
          <a:prstGeom prst="rect">
            <a:avLst/>
          </a:prstGeom>
        </p:spPr>
        <p:txBody>
          <a:bodyPr wrap="square">
            <a:spAutoFit/>
          </a:bodyPr>
          <a:lstStyle/>
          <a:p>
            <a:r>
              <a:rPr lang="vi-VN" smtClean="0">
                <a:solidFill>
                  <a:srgbClr val="009900"/>
                </a:solidFill>
              </a:rPr>
              <a:t>Într-o lume în continuă schimbare, dezvoltarea IT-ului sustenabil rămâne o prioritate. Cercetările actuale indică o creștere semnificativă a consumului de energie din partea tehnologiilor informatice și comunicațiilor. Pentru a aborda această problemă, companiile din industria IT sunt în căutarea unor modalități inovatoare de a îmbunătăți eficiența energetică și de a reduce impactul asupra mediului</a:t>
            </a:r>
            <a:endParaRPr lang="ro-RO">
              <a:solidFill>
                <a:srgbClr val="009900"/>
              </a:solidFill>
            </a:endParaRPr>
          </a:p>
        </p:txBody>
      </p:sp>
    </p:spTree>
    <p:extLst>
      <p:ext uri="{BB962C8B-B14F-4D97-AF65-F5344CB8AC3E}">
        <p14:creationId xmlns:p14="http://schemas.microsoft.com/office/powerpoint/2010/main" val="220472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8064896" cy="369332"/>
          </a:xfrm>
          <a:prstGeom prst="rect">
            <a:avLst/>
          </a:prstGeom>
        </p:spPr>
        <p:txBody>
          <a:bodyPr wrap="square">
            <a:spAutoFit/>
          </a:bodyPr>
          <a:lstStyle/>
          <a:p>
            <a:pPr algn="ctr"/>
            <a:r>
              <a:rPr lang="ro-RO" b="1" smtClean="0">
                <a:solidFill>
                  <a:srgbClr val="0070C0"/>
                </a:solidFill>
                <a:latin typeface="Arial" panose="020B0604020202020204" pitchFamily="34" charset="0"/>
                <a:cs typeface="Arial" panose="020B0604020202020204" pitchFamily="34" charset="0"/>
              </a:rPr>
              <a:t>Direcția</a:t>
            </a:r>
            <a:r>
              <a:rPr lang="vi-VN" b="1" smtClean="0">
                <a:solidFill>
                  <a:srgbClr val="0070C0"/>
                </a:solidFill>
                <a:latin typeface="Arial" panose="020B0604020202020204" pitchFamily="34" charset="0"/>
                <a:cs typeface="Arial" panose="020B0604020202020204" pitchFamily="34" charset="0"/>
              </a:rPr>
              <a:t>1</a:t>
            </a:r>
            <a:r>
              <a:rPr lang="ro-RO" b="1" smtClean="0">
                <a:solidFill>
                  <a:srgbClr val="0070C0"/>
                </a:solidFill>
                <a:latin typeface="Arial" panose="020B0604020202020204" pitchFamily="34" charset="0"/>
                <a:cs typeface="Arial" panose="020B0604020202020204" pitchFamily="34" charset="0"/>
              </a:rPr>
              <a:t>      </a:t>
            </a:r>
            <a:r>
              <a:rPr lang="vi-VN" b="1" smtClean="0">
                <a:solidFill>
                  <a:srgbClr val="0070C0"/>
                </a:solidFill>
                <a:latin typeface="Arial" panose="020B0604020202020204" pitchFamily="34" charset="0"/>
                <a:cs typeface="Arial" panose="020B0604020202020204" pitchFamily="34" charset="0"/>
              </a:rPr>
              <a:t> Energie Regenerabilă și Sisteme de Stocare</a:t>
            </a:r>
            <a:endParaRPr lang="ro-RO" b="1">
              <a:solidFill>
                <a:srgbClr val="0070C0"/>
              </a:solidFill>
              <a:latin typeface="Arial" panose="020B0604020202020204" pitchFamily="34" charset="0"/>
              <a:cs typeface="Arial" panose="020B0604020202020204" pitchFamily="34" charset="0"/>
            </a:endParaRPr>
          </a:p>
        </p:txBody>
      </p:sp>
      <p:pic>
        <p:nvPicPr>
          <p:cNvPr id="3074" name="Picture 2" descr="D:\Proiecte\IT Skylls\Modul eficienta energetica\Energy-Storage-System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77925"/>
            <a:ext cx="4729624" cy="35472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24128" y="1052736"/>
            <a:ext cx="3059832" cy="3970318"/>
          </a:xfrm>
          <a:prstGeom prst="rect">
            <a:avLst/>
          </a:prstGeom>
        </p:spPr>
        <p:txBody>
          <a:bodyPr wrap="square">
            <a:spAutoFit/>
          </a:bodyPr>
          <a:lstStyle/>
          <a:p>
            <a:r>
              <a:rPr lang="vi-VN" smtClean="0">
                <a:solidFill>
                  <a:srgbClr val="0070C0"/>
                </a:solidFill>
              </a:rPr>
              <a:t>Utilizarea surselor de energie regenerabilă, precum energia solară și cea eoliană, rămâne una dintre cele mai promițătoare direcții. Companiile din domeniul IT dezvoltă tehnologii de stocare energetică pentru a putea utiliza surplusul de energie produsă de sursele regenerabile în momentele de vârf sau în perioadele de deficiență. </a:t>
            </a:r>
            <a:endParaRPr lang="ro-RO">
              <a:solidFill>
                <a:srgbClr val="0070C0"/>
              </a:solidFill>
            </a:endParaRPr>
          </a:p>
        </p:txBody>
      </p:sp>
      <p:sp>
        <p:nvSpPr>
          <p:cNvPr id="4" name="Rectangle 3"/>
          <p:cNvSpPr/>
          <p:nvPr/>
        </p:nvSpPr>
        <p:spPr>
          <a:xfrm>
            <a:off x="827584" y="5240301"/>
            <a:ext cx="7308812" cy="646331"/>
          </a:xfrm>
          <a:prstGeom prst="rect">
            <a:avLst/>
          </a:prstGeom>
        </p:spPr>
        <p:txBody>
          <a:bodyPr wrap="square">
            <a:spAutoFit/>
          </a:bodyPr>
          <a:lstStyle/>
          <a:p>
            <a:r>
              <a:rPr lang="vi-VN" smtClean="0">
                <a:solidFill>
                  <a:srgbClr val="0070C0"/>
                </a:solidFill>
              </a:rPr>
              <a:t>Această tehnologie joacă un rol crucial în obținerea unor operațiuni cu amprentă de carbon aproape zero.</a:t>
            </a:r>
            <a:endParaRPr lang="vi-VN">
              <a:solidFill>
                <a:srgbClr val="0070C0"/>
              </a:solidFill>
            </a:endParaRPr>
          </a:p>
        </p:txBody>
      </p:sp>
    </p:spTree>
    <p:extLst>
      <p:ext uri="{BB962C8B-B14F-4D97-AF65-F5344CB8AC3E}">
        <p14:creationId xmlns:p14="http://schemas.microsoft.com/office/powerpoint/2010/main" val="149495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136904" cy="369332"/>
          </a:xfrm>
          <a:prstGeom prst="rect">
            <a:avLst/>
          </a:prstGeom>
        </p:spPr>
        <p:txBody>
          <a:bodyPr wrap="square">
            <a:spAutoFit/>
          </a:bodyPr>
          <a:lstStyle/>
          <a:p>
            <a:pPr algn="ctr"/>
            <a:r>
              <a:rPr lang="ro-RO" b="1" smtClean="0">
                <a:solidFill>
                  <a:srgbClr val="7030A0"/>
                </a:solidFill>
                <a:latin typeface="Arial" panose="020B0604020202020204" pitchFamily="34" charset="0"/>
                <a:cs typeface="Arial" panose="020B0604020202020204" pitchFamily="34" charset="0"/>
              </a:rPr>
              <a:t>Directia </a:t>
            </a:r>
            <a:r>
              <a:rPr lang="vi-VN" b="1" smtClean="0">
                <a:solidFill>
                  <a:srgbClr val="7030A0"/>
                </a:solidFill>
                <a:latin typeface="Arial" panose="020B0604020202020204" pitchFamily="34" charset="0"/>
                <a:cs typeface="Arial" panose="020B0604020202020204" pitchFamily="34" charset="0"/>
              </a:rPr>
              <a:t>2</a:t>
            </a:r>
            <a:r>
              <a:rPr lang="ro-RO" b="1" smtClean="0">
                <a:solidFill>
                  <a:srgbClr val="7030A0"/>
                </a:solidFill>
                <a:latin typeface="Arial" panose="020B0604020202020204" pitchFamily="34" charset="0"/>
                <a:cs typeface="Arial" panose="020B0604020202020204" pitchFamily="34" charset="0"/>
              </a:rPr>
              <a:t>          </a:t>
            </a:r>
            <a:r>
              <a:rPr lang="vi-VN" b="1" smtClean="0">
                <a:solidFill>
                  <a:srgbClr val="7030A0"/>
                </a:solidFill>
                <a:latin typeface="Arial" panose="020B0604020202020204" pitchFamily="34" charset="0"/>
                <a:cs typeface="Arial" panose="020B0604020202020204" pitchFamily="34" charset="0"/>
              </a:rPr>
              <a:t> Eficiența Energetică în Centrul de Date și Cloud</a:t>
            </a:r>
            <a:endParaRPr lang="ro-RO" b="1">
              <a:solidFill>
                <a:srgbClr val="7030A0"/>
              </a:solidFill>
              <a:latin typeface="Arial" panose="020B0604020202020204" pitchFamily="34" charset="0"/>
              <a:cs typeface="Arial" panose="020B0604020202020204" pitchFamily="34" charset="0"/>
            </a:endParaRPr>
          </a:p>
        </p:txBody>
      </p:sp>
      <p:pic>
        <p:nvPicPr>
          <p:cNvPr id="4098" name="Picture 2" descr="D:\Proiecte\IT Skylls\Modul durabilitate\foto-centre-de-date-eficiente-din-punct-de-vedere-energet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1628800"/>
            <a:ext cx="4737534" cy="31583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80112" y="1499818"/>
            <a:ext cx="3242696" cy="3139321"/>
          </a:xfrm>
          <a:prstGeom prst="rect">
            <a:avLst/>
          </a:prstGeom>
        </p:spPr>
        <p:txBody>
          <a:bodyPr wrap="square">
            <a:spAutoFit/>
          </a:bodyPr>
          <a:lstStyle/>
          <a:p>
            <a:r>
              <a:rPr lang="vi-VN" smtClean="0">
                <a:solidFill>
                  <a:srgbClr val="7030A0"/>
                </a:solidFill>
              </a:rPr>
              <a:t>Centrul de date și infrastructura cloud au un impact semnificativ asupra mediului, din cauza consumului mare de energie. Companiile se concentrează pe optimizarea infrastructurii hardware, consolidarea serverelor și utilizarea de tehnologii eficiente din punct de vedere energetic. </a:t>
            </a:r>
            <a:endParaRPr lang="ro-RO">
              <a:solidFill>
                <a:srgbClr val="7030A0"/>
              </a:solidFill>
            </a:endParaRPr>
          </a:p>
        </p:txBody>
      </p:sp>
      <p:sp>
        <p:nvSpPr>
          <p:cNvPr id="5" name="Rectangle 4"/>
          <p:cNvSpPr/>
          <p:nvPr/>
        </p:nvSpPr>
        <p:spPr>
          <a:xfrm>
            <a:off x="590550" y="5157192"/>
            <a:ext cx="8013898" cy="923330"/>
          </a:xfrm>
          <a:prstGeom prst="rect">
            <a:avLst/>
          </a:prstGeom>
        </p:spPr>
        <p:txBody>
          <a:bodyPr wrap="square">
            <a:spAutoFit/>
          </a:bodyPr>
          <a:lstStyle/>
          <a:p>
            <a:r>
              <a:rPr lang="vi-VN" smtClean="0">
                <a:solidFill>
                  <a:srgbClr val="7030A0"/>
                </a:solidFill>
              </a:rPr>
              <a:t>De exemplu, trecerea la servere bazate pe procesoare cu consum redus de energie și la soluții de răcire mai eficiente contribuie la reducerea amprentei de carbon.</a:t>
            </a:r>
            <a:endParaRPr lang="ro-RO">
              <a:solidFill>
                <a:srgbClr val="7030A0"/>
              </a:solidFill>
            </a:endParaRPr>
          </a:p>
        </p:txBody>
      </p:sp>
    </p:spTree>
    <p:extLst>
      <p:ext uri="{BB962C8B-B14F-4D97-AF65-F5344CB8AC3E}">
        <p14:creationId xmlns:p14="http://schemas.microsoft.com/office/powerpoint/2010/main" val="81056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317840"/>
            <a:ext cx="5275803" cy="369332"/>
          </a:xfrm>
          <a:prstGeom prst="rect">
            <a:avLst/>
          </a:prstGeom>
        </p:spPr>
        <p:txBody>
          <a:bodyPr wrap="none">
            <a:spAutoFit/>
          </a:bodyPr>
          <a:lstStyle/>
          <a:p>
            <a:r>
              <a:rPr lang="ro-RO" b="1" smtClean="0">
                <a:solidFill>
                  <a:srgbClr val="FF0000"/>
                </a:solidFill>
                <a:latin typeface="Arial" panose="020B0604020202020204" pitchFamily="34" charset="0"/>
                <a:cs typeface="Arial" panose="020B0604020202020204" pitchFamily="34" charset="0"/>
              </a:rPr>
              <a:t>Direcția 3        Echipamente Hardware Durabile</a:t>
            </a:r>
            <a:endParaRPr lang="ro-RO" b="1">
              <a:solidFill>
                <a:srgbClr val="FF0000"/>
              </a:solidFill>
              <a:latin typeface="Arial" panose="020B0604020202020204" pitchFamily="34" charset="0"/>
              <a:cs typeface="Arial" panose="020B0604020202020204" pitchFamily="34" charset="0"/>
            </a:endParaRPr>
          </a:p>
        </p:txBody>
      </p:sp>
      <p:pic>
        <p:nvPicPr>
          <p:cNvPr id="5123" name="Picture 3" descr="D:\Proiecte\IT Skylls\Modul eficienta energetica\5d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9" y="1268760"/>
            <a:ext cx="3315031" cy="26188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Proiecte\IT Skylls\Modul eficienta energetica\carcasa-pc-darkfl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645024"/>
            <a:ext cx="2702074" cy="2702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63888" y="1988840"/>
            <a:ext cx="4572000" cy="1200329"/>
          </a:xfrm>
          <a:prstGeom prst="rect">
            <a:avLst/>
          </a:prstGeom>
        </p:spPr>
        <p:txBody>
          <a:bodyPr>
            <a:spAutoFit/>
          </a:bodyPr>
          <a:lstStyle/>
          <a:p>
            <a:r>
              <a:rPr lang="vi-VN" smtClean="0">
                <a:solidFill>
                  <a:srgbClr val="FF0000"/>
                </a:solidFill>
              </a:rPr>
              <a:t>Producătorii de echipamente hardware dezvoltă produse care sunt nu doar mai eficiente din punct de vedere energetic, ci și mai durabile. </a:t>
            </a:r>
            <a:endParaRPr lang="ro-RO">
              <a:solidFill>
                <a:srgbClr val="FF0000"/>
              </a:solidFill>
            </a:endParaRPr>
          </a:p>
        </p:txBody>
      </p:sp>
      <p:sp>
        <p:nvSpPr>
          <p:cNvPr id="6" name="Rectangle 5"/>
          <p:cNvSpPr/>
          <p:nvPr/>
        </p:nvSpPr>
        <p:spPr>
          <a:xfrm>
            <a:off x="899592" y="4293096"/>
            <a:ext cx="4572000" cy="1477328"/>
          </a:xfrm>
          <a:prstGeom prst="rect">
            <a:avLst/>
          </a:prstGeom>
        </p:spPr>
        <p:txBody>
          <a:bodyPr>
            <a:spAutoFit/>
          </a:bodyPr>
          <a:lstStyle/>
          <a:p>
            <a:r>
              <a:rPr lang="vi-VN" smtClean="0">
                <a:solidFill>
                  <a:srgbClr val="FF0000"/>
                </a:solidFill>
              </a:rPr>
              <a:t>Designul modular și piesele ușor de înlocuit promovează durabilitatea echipamentelor IT și reduc cantitatea de echipament electronic vechi care ajunge la gropile de gunoi.</a:t>
            </a:r>
            <a:endParaRPr lang="ro-RO">
              <a:solidFill>
                <a:srgbClr val="FF0000"/>
              </a:solidFill>
            </a:endParaRPr>
          </a:p>
        </p:txBody>
      </p:sp>
    </p:spTree>
    <p:extLst>
      <p:ext uri="{BB962C8B-B14F-4D97-AF65-F5344CB8AC3E}">
        <p14:creationId xmlns:p14="http://schemas.microsoft.com/office/powerpoint/2010/main" val="12551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60648"/>
            <a:ext cx="5976664" cy="369332"/>
          </a:xfrm>
          <a:prstGeom prst="rect">
            <a:avLst/>
          </a:prstGeom>
        </p:spPr>
        <p:txBody>
          <a:bodyPr wrap="square">
            <a:spAutoFit/>
          </a:bodyPr>
          <a:lstStyle/>
          <a:p>
            <a:r>
              <a:rPr lang="ro-RO" b="1" smtClean="0">
                <a:solidFill>
                  <a:srgbClr val="3399FF"/>
                </a:solidFill>
              </a:rPr>
              <a:t>Direcția </a:t>
            </a:r>
            <a:r>
              <a:rPr lang="vi-VN" b="1" smtClean="0">
                <a:solidFill>
                  <a:srgbClr val="3399FF"/>
                </a:solidFill>
              </a:rPr>
              <a:t>4</a:t>
            </a:r>
            <a:r>
              <a:rPr lang="ro-RO" b="1" smtClean="0">
                <a:solidFill>
                  <a:srgbClr val="3399FF"/>
                </a:solidFill>
              </a:rPr>
              <a:t>      </a:t>
            </a:r>
            <a:r>
              <a:rPr lang="vi-VN" b="1" smtClean="0">
                <a:solidFill>
                  <a:srgbClr val="3399FF"/>
                </a:solidFill>
              </a:rPr>
              <a:t> Guvernanța Datelor și Stocarea Eficientă</a:t>
            </a:r>
            <a:endParaRPr lang="ro-RO" b="1">
              <a:solidFill>
                <a:srgbClr val="3399FF"/>
              </a:solidFill>
            </a:endParaRPr>
          </a:p>
        </p:txBody>
      </p:sp>
      <p:pic>
        <p:nvPicPr>
          <p:cNvPr id="6146" name="Picture 2" descr="D:\Proiecte\IT Skylls\Modul eficienta energetica\premium_phot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3"/>
            <a:ext cx="4968552" cy="3668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40152" y="1461316"/>
            <a:ext cx="2699792" cy="3139321"/>
          </a:xfrm>
          <a:prstGeom prst="rect">
            <a:avLst/>
          </a:prstGeom>
        </p:spPr>
        <p:txBody>
          <a:bodyPr wrap="square">
            <a:spAutoFit/>
          </a:bodyPr>
          <a:lstStyle/>
          <a:p>
            <a:r>
              <a:rPr lang="vi-VN" smtClean="0">
                <a:solidFill>
                  <a:srgbClr val="3399FF"/>
                </a:solidFill>
              </a:rPr>
              <a:t>Managementul datelor este esențial pentru IT-ul sustenabil. Prin eliminarea datelor redundante, organizarea și gestionarea responsabilă a acestora, companiile pot reduce atât necesarul de spațiu de stocare, cât și consumul de energie. </a:t>
            </a:r>
            <a:endParaRPr lang="ro-RO">
              <a:solidFill>
                <a:srgbClr val="3399FF"/>
              </a:solidFill>
            </a:endParaRPr>
          </a:p>
        </p:txBody>
      </p:sp>
      <p:sp>
        <p:nvSpPr>
          <p:cNvPr id="4" name="Rectangle 3"/>
          <p:cNvSpPr/>
          <p:nvPr/>
        </p:nvSpPr>
        <p:spPr>
          <a:xfrm>
            <a:off x="654420" y="5301208"/>
            <a:ext cx="7956376" cy="923330"/>
          </a:xfrm>
          <a:prstGeom prst="rect">
            <a:avLst/>
          </a:prstGeom>
        </p:spPr>
        <p:txBody>
          <a:bodyPr wrap="square">
            <a:spAutoFit/>
          </a:bodyPr>
          <a:lstStyle/>
          <a:p>
            <a:r>
              <a:rPr lang="vi-VN" smtClean="0">
                <a:solidFill>
                  <a:srgbClr val="3399FF"/>
                </a:solidFill>
              </a:rPr>
              <a:t>Soluțiile de gestionare a datelor eficiente din punct de vedere energetic, cum ar fi stocarea ierarhică și compresia datelor, joacă un rol important în acest proces.</a:t>
            </a:r>
            <a:endParaRPr lang="ro-RO">
              <a:solidFill>
                <a:srgbClr val="3399FF"/>
              </a:solidFill>
            </a:endParaRPr>
          </a:p>
        </p:txBody>
      </p:sp>
    </p:spTree>
    <p:extLst>
      <p:ext uri="{BB962C8B-B14F-4D97-AF65-F5344CB8AC3E}">
        <p14:creationId xmlns:p14="http://schemas.microsoft.com/office/powerpoint/2010/main" val="214448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404664"/>
            <a:ext cx="3813865" cy="369332"/>
          </a:xfrm>
          <a:prstGeom prst="rect">
            <a:avLst/>
          </a:prstGeom>
        </p:spPr>
        <p:txBody>
          <a:bodyPr wrap="none">
            <a:spAutoFit/>
          </a:bodyPr>
          <a:lstStyle/>
          <a:p>
            <a:r>
              <a:rPr lang="ro-RO" b="1" smtClean="0">
                <a:solidFill>
                  <a:srgbClr val="FF6600"/>
                </a:solidFill>
                <a:latin typeface="Arial" panose="020B0604020202020204" pitchFamily="34" charset="0"/>
                <a:cs typeface="Arial" panose="020B0604020202020204" pitchFamily="34" charset="0"/>
              </a:rPr>
              <a:t>Direcția 5      Software Sustenabil</a:t>
            </a:r>
            <a:endParaRPr lang="ro-RO" b="1">
              <a:solidFill>
                <a:srgbClr val="FF6600"/>
              </a:solidFill>
              <a:latin typeface="Arial" panose="020B0604020202020204" pitchFamily="34" charset="0"/>
              <a:cs typeface="Arial" panose="020B0604020202020204" pitchFamily="34" charset="0"/>
            </a:endParaRPr>
          </a:p>
        </p:txBody>
      </p:sp>
      <p:sp>
        <p:nvSpPr>
          <p:cNvPr id="3" name="Rectangle 2"/>
          <p:cNvSpPr/>
          <p:nvPr/>
        </p:nvSpPr>
        <p:spPr>
          <a:xfrm>
            <a:off x="395536" y="1196752"/>
            <a:ext cx="8285410" cy="1477328"/>
          </a:xfrm>
          <a:prstGeom prst="rect">
            <a:avLst/>
          </a:prstGeom>
        </p:spPr>
        <p:txBody>
          <a:bodyPr wrap="square">
            <a:spAutoFit/>
          </a:bodyPr>
          <a:lstStyle/>
          <a:p>
            <a:r>
              <a:rPr lang="vi-VN" smtClean="0">
                <a:solidFill>
                  <a:srgbClr val="FF6600"/>
                </a:solidFill>
              </a:rPr>
              <a:t>Software-ul joacă un rol semnificativ în consumul de energie al dispozitivelor și serverelor. Prin dezvoltarea de software eficient din punct de vedere energetic, care optimizează resursele hardware, companiile pot contribui la reducerea amprentei de carbon. De asemenea, oferind opțiuni de economisire a energiei, acest software le permite utilizatorilor să contribuie la un viitor mai verde.</a:t>
            </a:r>
            <a:endParaRPr lang="ro-RO">
              <a:solidFill>
                <a:srgbClr val="FF6600"/>
              </a:solidFill>
            </a:endParaRPr>
          </a:p>
        </p:txBody>
      </p:sp>
      <p:pic>
        <p:nvPicPr>
          <p:cNvPr id="7171" name="Picture 3" descr="D:\Proiecte\IT Skylls\Modul eficienta energetica\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274" y="2948748"/>
            <a:ext cx="4401672" cy="2653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4720" y="3009726"/>
            <a:ext cx="3024336" cy="923330"/>
          </a:xfrm>
          <a:prstGeom prst="rect">
            <a:avLst/>
          </a:prstGeom>
        </p:spPr>
        <p:txBody>
          <a:bodyPr wrap="square">
            <a:spAutoFit/>
          </a:bodyPr>
          <a:lstStyle/>
          <a:p>
            <a:r>
              <a:rPr lang="vi-VN" smtClean="0">
                <a:solidFill>
                  <a:srgbClr val="FF6600"/>
                </a:solidFill>
              </a:rPr>
              <a:t>Inteligența Artificială (AI), utilizată pentru optimizarea consumului de energie</a:t>
            </a:r>
            <a:endParaRPr lang="ro-RO">
              <a:solidFill>
                <a:srgbClr val="FF6600"/>
              </a:solidFill>
            </a:endParaRPr>
          </a:p>
        </p:txBody>
      </p:sp>
      <p:sp>
        <p:nvSpPr>
          <p:cNvPr id="6" name="Rectangle 5"/>
          <p:cNvSpPr/>
          <p:nvPr/>
        </p:nvSpPr>
        <p:spPr>
          <a:xfrm>
            <a:off x="385247" y="4117722"/>
            <a:ext cx="2454583" cy="369332"/>
          </a:xfrm>
          <a:prstGeom prst="rect">
            <a:avLst/>
          </a:prstGeom>
        </p:spPr>
        <p:txBody>
          <a:bodyPr wrap="none">
            <a:spAutoFit/>
          </a:bodyPr>
          <a:lstStyle/>
          <a:p>
            <a:r>
              <a:rPr lang="ro-RO" smtClean="0">
                <a:solidFill>
                  <a:srgbClr val="FF6600"/>
                </a:solidFill>
                <a:latin typeface="Arial" panose="020B0604020202020204" pitchFamily="34" charset="0"/>
                <a:cs typeface="Arial" panose="020B0604020202020204" pitchFamily="34" charset="0"/>
              </a:rPr>
              <a:t>Tehnologia blockchain</a:t>
            </a:r>
            <a:endParaRPr lang="ro-RO">
              <a:solidFill>
                <a:srgbClr val="FF6600"/>
              </a:solidFill>
              <a:latin typeface="Arial" panose="020B0604020202020204" pitchFamily="34" charset="0"/>
              <a:cs typeface="Arial" panose="020B0604020202020204" pitchFamily="34" charset="0"/>
            </a:endParaRPr>
          </a:p>
        </p:txBody>
      </p:sp>
      <p:sp>
        <p:nvSpPr>
          <p:cNvPr id="7" name="Rectangle 6"/>
          <p:cNvSpPr/>
          <p:nvPr/>
        </p:nvSpPr>
        <p:spPr>
          <a:xfrm>
            <a:off x="385247" y="4797152"/>
            <a:ext cx="3682696" cy="646331"/>
          </a:xfrm>
          <a:prstGeom prst="rect">
            <a:avLst/>
          </a:prstGeom>
        </p:spPr>
        <p:txBody>
          <a:bodyPr wrap="square">
            <a:spAutoFit/>
          </a:bodyPr>
          <a:lstStyle/>
          <a:p>
            <a:r>
              <a:rPr lang="ro-RO" smtClean="0">
                <a:solidFill>
                  <a:srgbClr val="FF6600"/>
                </a:solidFill>
                <a:latin typeface="Arial" panose="020B0604020202020204" pitchFamily="34" charset="0"/>
                <a:cs typeface="Arial" panose="020B0604020202020204" pitchFamily="34" charset="0"/>
              </a:rPr>
              <a:t>Internet of Things (IoT) pentru monitorizare și control în timp real</a:t>
            </a:r>
            <a:endParaRPr lang="ro-RO">
              <a:solidFill>
                <a:srgbClr val="FF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71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404664"/>
            <a:ext cx="4673074" cy="369332"/>
          </a:xfrm>
          <a:prstGeom prst="rect">
            <a:avLst/>
          </a:prstGeom>
        </p:spPr>
        <p:txBody>
          <a:bodyPr wrap="none">
            <a:spAutoFit/>
          </a:bodyPr>
          <a:lstStyle/>
          <a:p>
            <a:r>
              <a:rPr lang="ro-RO" b="1" smtClean="0">
                <a:solidFill>
                  <a:schemeClr val="bg2">
                    <a:lumMod val="50000"/>
                  </a:schemeClr>
                </a:solidFill>
                <a:latin typeface="Arial" panose="020B0604020202020204" pitchFamily="34" charset="0"/>
                <a:cs typeface="Arial" panose="020B0604020202020204" pitchFamily="34" charset="0"/>
              </a:rPr>
              <a:t>Direcția 6         Educație și Conștientizare</a:t>
            </a:r>
            <a:endParaRPr lang="ro-RO" b="1">
              <a:solidFill>
                <a:schemeClr val="bg2">
                  <a:lumMod val="50000"/>
                </a:schemeClr>
              </a:solidFill>
              <a:latin typeface="Arial" panose="020B0604020202020204" pitchFamily="34" charset="0"/>
              <a:cs typeface="Arial" panose="020B0604020202020204" pitchFamily="34" charset="0"/>
            </a:endParaRPr>
          </a:p>
        </p:txBody>
      </p:sp>
      <p:pic>
        <p:nvPicPr>
          <p:cNvPr id="8194" name="Picture 2" descr="D:\Proiecte\IT Skylls\Modul eficienta energetica\AdobeStock_1031871604-1068x59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5265414"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56176" y="1628800"/>
            <a:ext cx="2771800" cy="2031325"/>
          </a:xfrm>
          <a:prstGeom prst="rect">
            <a:avLst/>
          </a:prstGeom>
        </p:spPr>
        <p:txBody>
          <a:bodyPr wrap="square">
            <a:spAutoFit/>
          </a:bodyPr>
          <a:lstStyle/>
          <a:p>
            <a:r>
              <a:rPr lang="vi-VN" smtClean="0">
                <a:solidFill>
                  <a:schemeClr val="bg2">
                    <a:lumMod val="50000"/>
                  </a:schemeClr>
                </a:solidFill>
              </a:rPr>
              <a:t>Educația angajaților și a utilizatorilor finali este esențială pentru creșterea conștientizării cu privire la impactul consumului de energie și a echipamentelor IT. </a:t>
            </a:r>
            <a:endParaRPr lang="ro-RO">
              <a:solidFill>
                <a:schemeClr val="bg2">
                  <a:lumMod val="50000"/>
                </a:schemeClr>
              </a:solidFill>
            </a:endParaRPr>
          </a:p>
        </p:txBody>
      </p:sp>
      <p:sp>
        <p:nvSpPr>
          <p:cNvPr id="4" name="Rectangle 3"/>
          <p:cNvSpPr/>
          <p:nvPr/>
        </p:nvSpPr>
        <p:spPr>
          <a:xfrm>
            <a:off x="539552" y="4581128"/>
            <a:ext cx="8136904" cy="923330"/>
          </a:xfrm>
          <a:prstGeom prst="rect">
            <a:avLst/>
          </a:prstGeom>
        </p:spPr>
        <p:txBody>
          <a:bodyPr wrap="square">
            <a:spAutoFit/>
          </a:bodyPr>
          <a:lstStyle/>
          <a:p>
            <a:r>
              <a:rPr lang="vi-VN" smtClean="0">
                <a:solidFill>
                  <a:schemeClr val="bg2">
                    <a:lumMod val="50000"/>
                  </a:schemeClr>
                </a:solidFill>
              </a:rPr>
              <a:t>Companiile </a:t>
            </a:r>
            <a:r>
              <a:rPr lang="ro-RO" smtClean="0">
                <a:solidFill>
                  <a:schemeClr val="bg2">
                    <a:lumMod val="50000"/>
                  </a:schemeClr>
                </a:solidFill>
              </a:rPr>
              <a:t>au misiunea de a</a:t>
            </a:r>
            <a:r>
              <a:rPr lang="vi-VN" smtClean="0">
                <a:solidFill>
                  <a:schemeClr val="bg2">
                    <a:lumMod val="50000"/>
                  </a:schemeClr>
                </a:solidFill>
              </a:rPr>
              <a:t> organiza sesiuni de formare pentru a instrui angajații în utilizarea responsabilă a dispozitivelor digitale și pentru a-i învăța cum să facă alegeri sustenabile în ceea ce privește hardware-ul.</a:t>
            </a:r>
            <a:endParaRPr lang="ro-RO">
              <a:solidFill>
                <a:schemeClr val="bg2">
                  <a:lumMod val="50000"/>
                </a:schemeClr>
              </a:solidFill>
            </a:endParaRPr>
          </a:p>
        </p:txBody>
      </p:sp>
    </p:spTree>
    <p:extLst>
      <p:ext uri="{BB962C8B-B14F-4D97-AF65-F5344CB8AC3E}">
        <p14:creationId xmlns:p14="http://schemas.microsoft.com/office/powerpoint/2010/main" val="132212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684</Words>
  <Application>Microsoft Office PowerPoint</Application>
  <PresentationFormat>On-screen Show (4:3)</PresentationFormat>
  <Paragraphs>51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Reducerea consumului de energie: eficiența energetică a dispozitivelor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Reducerea consumului de energie: eficiența energetică a dispozitivelor</dc:title>
  <dc:creator>Windows User</dc:creator>
  <cp:lastModifiedBy>Windows User</cp:lastModifiedBy>
  <cp:revision>12</cp:revision>
  <dcterms:created xsi:type="dcterms:W3CDTF">2025-07-01T08:36:07Z</dcterms:created>
  <dcterms:modified xsi:type="dcterms:W3CDTF">2025-07-01T11:05:55Z</dcterms:modified>
</cp:coreProperties>
</file>